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3" r:id="rId1"/>
  </p:sldMasterIdLst>
  <p:notesMasterIdLst>
    <p:notesMasterId r:id="rId17"/>
  </p:notesMasterIdLst>
  <p:handoutMasterIdLst>
    <p:handoutMasterId r:id="rId18"/>
  </p:handoutMasterIdLst>
  <p:sldIdLst>
    <p:sldId id="640" r:id="rId2"/>
    <p:sldId id="739" r:id="rId3"/>
    <p:sldId id="551" r:id="rId4"/>
    <p:sldId id="735" r:id="rId5"/>
    <p:sldId id="740" r:id="rId6"/>
    <p:sldId id="736" r:id="rId7"/>
    <p:sldId id="652" r:id="rId8"/>
    <p:sldId id="737" r:id="rId9"/>
    <p:sldId id="668" r:id="rId10"/>
    <p:sldId id="657" r:id="rId11"/>
    <p:sldId id="721" r:id="rId12"/>
    <p:sldId id="679" r:id="rId13"/>
    <p:sldId id="723" r:id="rId14"/>
    <p:sldId id="532" r:id="rId15"/>
    <p:sldId id="5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1" userDrawn="1">
          <p15:clr>
            <a:srgbClr val="A4A3A4"/>
          </p15:clr>
        </p15:guide>
        <p15:guide id="2" orient="horz" pos="4175" userDrawn="1">
          <p15:clr>
            <a:srgbClr val="A4A3A4"/>
          </p15:clr>
        </p15:guide>
        <p15:guide id="3" orient="horz" pos="311" userDrawn="1">
          <p15:clr>
            <a:srgbClr val="A4A3A4"/>
          </p15:clr>
        </p15:guide>
        <p15:guide id="4" pos="7337" userDrawn="1">
          <p15:clr>
            <a:srgbClr val="A4A3A4"/>
          </p15:clr>
        </p15:guide>
        <p15:guide id="5" pos="423" userDrawn="1">
          <p15:clr>
            <a:srgbClr val="A4A3A4"/>
          </p15:clr>
        </p15:guide>
        <p15:guide id="6" pos="201" userDrawn="1">
          <p15:clr>
            <a:srgbClr val="A4A3A4"/>
          </p15:clr>
        </p15:guide>
        <p15:guide id="7" pos="74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432FF"/>
    <a:srgbClr val="FF40FF"/>
    <a:srgbClr val="ECAC00"/>
    <a:srgbClr val="007836"/>
    <a:srgbClr val="0B1F8F"/>
    <a:srgbClr val="A12B2F"/>
    <a:srgbClr val="FF9300"/>
    <a:srgbClr val="00609C"/>
    <a:srgbClr val="CCA11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6271" autoAdjust="0"/>
  </p:normalViewPr>
  <p:slideViewPr>
    <p:cSldViewPr snapToGrid="0" showGuides="1">
      <p:cViewPr varScale="1">
        <p:scale>
          <a:sx n="136" d="100"/>
          <a:sy n="136" d="100"/>
        </p:scale>
        <p:origin x="456" y="200"/>
      </p:cViewPr>
      <p:guideLst>
        <p:guide orient="horz" pos="671"/>
        <p:guide orient="horz" pos="4175"/>
        <p:guide orient="horz" pos="311"/>
        <p:guide pos="7337"/>
        <p:guide pos="423"/>
        <p:guide pos="201"/>
        <p:guide pos="7441"/>
      </p:guideLst>
    </p:cSldViewPr>
  </p:slideViewPr>
  <p:outlineViewPr>
    <p:cViewPr>
      <p:scale>
        <a:sx n="33" d="100"/>
        <a:sy n="33" d="100"/>
      </p:scale>
      <p:origin x="0" y="-7712"/>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CB3D96-229E-AC42-838E-564523A4F510}" type="datetimeFigureOut">
              <a:rPr lang="en-US" smtClean="0"/>
              <a:t>8/25/20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9964DC-3E1C-8E42-BCCD-9C08191C84DE}" type="slidenum">
              <a:rPr lang="en-US" smtClean="0"/>
              <a:t>‹#›</a:t>
            </a:fld>
            <a:endParaRPr lang="en-US"/>
          </a:p>
        </p:txBody>
      </p:sp>
    </p:spTree>
    <p:extLst>
      <p:ext uri="{BB962C8B-B14F-4D97-AF65-F5344CB8AC3E}">
        <p14:creationId xmlns:p14="http://schemas.microsoft.com/office/powerpoint/2010/main" val="2572318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8/25/20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a:t>
            </a:fld>
            <a:endParaRPr lang="en-US"/>
          </a:p>
        </p:txBody>
      </p:sp>
    </p:spTree>
    <p:extLst>
      <p:ext uri="{BB962C8B-B14F-4D97-AF65-F5344CB8AC3E}">
        <p14:creationId xmlns:p14="http://schemas.microsoft.com/office/powerpoint/2010/main" val="234252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13709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6</a:t>
            </a:fld>
            <a:endParaRPr lang="en-US"/>
          </a:p>
        </p:txBody>
      </p:sp>
    </p:spTree>
    <p:extLst>
      <p:ext uri="{BB962C8B-B14F-4D97-AF65-F5344CB8AC3E}">
        <p14:creationId xmlns:p14="http://schemas.microsoft.com/office/powerpoint/2010/main" val="3353453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09603" y="6263640"/>
            <a:ext cx="1692172"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12192000" cy="5984917"/>
          </a:xfrm>
          <a:prstGeom prst="rect">
            <a:avLst/>
          </a:prstGeom>
        </p:spPr>
      </p:pic>
      <p:sp>
        <p:nvSpPr>
          <p:cNvPr id="3" name="Text Placeholder 2"/>
          <p:cNvSpPr>
            <a:spLocks noGrp="1"/>
          </p:cNvSpPr>
          <p:nvPr>
            <p:ph type="body" sz="quarter" idx="10" hasCustomPrompt="1"/>
          </p:nvPr>
        </p:nvSpPr>
        <p:spPr>
          <a:xfrm>
            <a:off x="3" y="-14246"/>
            <a:ext cx="12191999" cy="5999163"/>
          </a:xfrm>
          <a:solidFill>
            <a:schemeClr val="accent2">
              <a:alpha val="90000"/>
            </a:schemeClr>
          </a:solidFill>
        </p:spPr>
        <p:txBody>
          <a:bodyPr lIns="457200" tIns="0" bIns="457200" anchor="ctr"/>
          <a:lstStyle>
            <a:lvl1pPr marL="0" indent="0">
              <a:buNone/>
              <a:defRPr sz="3200" b="1" cap="none" baseline="0">
                <a:solidFill>
                  <a:schemeClr val="bg1"/>
                </a:solidFill>
                <a:latin typeface="Arial Rounded MT Bold"/>
                <a:cs typeface="Arial Rounded MT Bold"/>
              </a:defRPr>
            </a:lvl1pPr>
          </a:lstStyle>
          <a:p>
            <a:pPr lvl="0"/>
            <a:r>
              <a:rPr lang="en-US" dirty="0"/>
              <a:t>Type in section break title</a:t>
            </a:r>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09600" y="1700000"/>
            <a:ext cx="54864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8287" y="1700000"/>
            <a:ext cx="5486400" cy="171707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4"/>
          <p:cNvSpPr>
            <a:spLocks noGrp="1"/>
          </p:cNvSpPr>
          <p:nvPr>
            <p:ph type="pic" sz="quarter" idx="15" hasCustomPrompt="1"/>
          </p:nvPr>
        </p:nvSpPr>
        <p:spPr>
          <a:xfrm>
            <a:off x="618861" y="3437315"/>
            <a:ext cx="536448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6307819" y="3437315"/>
            <a:ext cx="5364480" cy="22860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8" name="Text Placeholder 7"/>
          <p:cNvSpPr>
            <a:spLocks noGrp="1"/>
          </p:cNvSpPr>
          <p:nvPr>
            <p:ph type="body" sz="quarter" idx="17"/>
          </p:nvPr>
        </p:nvSpPr>
        <p:spPr>
          <a:xfrm>
            <a:off x="635023" y="5735092"/>
            <a:ext cx="5327631" cy="568438"/>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6333722" y="5735092"/>
            <a:ext cx="5327631" cy="568438"/>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902173" y="1711599"/>
            <a:ext cx="5053832"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902173" y="5497449"/>
            <a:ext cx="512064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6353507" y="1710816"/>
            <a:ext cx="5053832" cy="374415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6353507" y="5496671"/>
            <a:ext cx="5120640" cy="585031"/>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85427"/>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61172" y="3616113"/>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508116" y="3616113"/>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670774" y="1697098"/>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4517715" y="1697098"/>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8348928" y="3618612"/>
            <a:ext cx="3287445" cy="2146610"/>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8358530" y="1699597"/>
            <a:ext cx="3148325" cy="182057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90836" y="1701473"/>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270980" y="1701473"/>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251121" y="1701473"/>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9208029" y="1701473"/>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706193"/>
            <a:ext cx="11246069" cy="175226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90838" y="3979066"/>
            <a:ext cx="2984625" cy="477837"/>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3256796"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6241420"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9207378" y="3979066"/>
            <a:ext cx="2984625" cy="477837"/>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7" name="Slide Number Placeholder 6"/>
          <p:cNvSpPr>
            <a:spLocks noGrp="1"/>
          </p:cNvSpPr>
          <p:nvPr>
            <p:ph type="sldNum" sz="quarter" idx="24"/>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609603" y="1168753"/>
            <a:ext cx="11163868" cy="499715"/>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609603" y="1168753"/>
            <a:ext cx="11163868" cy="27699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15" name="Picture Placeholder 4"/>
          <p:cNvSpPr>
            <a:spLocks noGrp="1" noChangeAspect="1"/>
          </p:cNvSpPr>
          <p:nvPr>
            <p:ph type="pic" sz="quarter" idx="15" hasCustomPrompt="1"/>
          </p:nvPr>
        </p:nvSpPr>
        <p:spPr>
          <a:xfrm>
            <a:off x="649916" y="1574671"/>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649917" y="344343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18" name="Picture Placeholder 4"/>
          <p:cNvSpPr>
            <a:spLocks noGrp="1" noChangeAspect="1"/>
          </p:cNvSpPr>
          <p:nvPr>
            <p:ph type="pic" sz="quarter" idx="25" hasCustomPrompt="1"/>
          </p:nvPr>
        </p:nvSpPr>
        <p:spPr>
          <a:xfrm>
            <a:off x="6549909" y="1574671"/>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6549909" y="344343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0" name="Picture Placeholder 4"/>
          <p:cNvSpPr>
            <a:spLocks noGrp="1" noChangeAspect="1"/>
          </p:cNvSpPr>
          <p:nvPr>
            <p:ph type="pic" sz="quarter" idx="27" hasCustomPrompt="1"/>
          </p:nvPr>
        </p:nvSpPr>
        <p:spPr>
          <a:xfrm>
            <a:off x="649916" y="4025156"/>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649917" y="5898521"/>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
        <p:nvSpPr>
          <p:cNvPr id="24" name="Picture Placeholder 4"/>
          <p:cNvSpPr>
            <a:spLocks noGrp="1" noChangeAspect="1"/>
          </p:cNvSpPr>
          <p:nvPr>
            <p:ph type="pic" sz="quarter" idx="29" hasCustomPrompt="1"/>
          </p:nvPr>
        </p:nvSpPr>
        <p:spPr>
          <a:xfrm>
            <a:off x="6549909" y="4025156"/>
            <a:ext cx="5053832" cy="1844567"/>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6549909" y="5902312"/>
            <a:ext cx="5120640" cy="368183"/>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a:t>
            </a:r>
          </a:p>
          <a:p>
            <a:endParaRPr lang="en-US" dirty="0"/>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609603" y="1699606"/>
            <a:ext cx="11163868" cy="4029858"/>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647703" y="6318960"/>
            <a:ext cx="4948052" cy="539045"/>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867972" y="6156882"/>
            <a:ext cx="2062237"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535" y="6247222"/>
            <a:ext cx="1387624" cy="369332"/>
          </a:xfrm>
          <a:prstGeom prst="rect">
            <a:avLst/>
          </a:prstGeom>
          <a:noFill/>
        </p:spPr>
        <p:txBody>
          <a:bodyPr wrap="none" lIns="0" rtlCol="0">
            <a:spAutoFit/>
          </a:bodyPr>
          <a:lstStyle/>
          <a:p>
            <a:r>
              <a:rPr lang="en-US" sz="1800"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12192000" cy="5984917"/>
          </a:xfrm>
          <a:prstGeom prst="rect">
            <a:avLst/>
          </a:prstGeom>
        </p:spPr>
      </p:pic>
      <p:sp>
        <p:nvSpPr>
          <p:cNvPr id="9" name="Text Placeholder 2"/>
          <p:cNvSpPr>
            <a:spLocks noGrp="1"/>
          </p:cNvSpPr>
          <p:nvPr>
            <p:ph type="body" sz="quarter" idx="10" hasCustomPrompt="1"/>
          </p:nvPr>
        </p:nvSpPr>
        <p:spPr>
          <a:xfrm>
            <a:off x="3" y="-14246"/>
            <a:ext cx="12191999" cy="5999163"/>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6724"/>
            <a:ext cx="12192000" cy="686472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09603" y="274643"/>
            <a:ext cx="11163868" cy="806017"/>
          </a:xfrm>
        </p:spPr>
        <p:txBody>
          <a:bodyPr anchor="b"/>
          <a:lstStyle>
            <a:lvl1pPr>
              <a:defRPr b="1">
                <a:solidFill>
                  <a:schemeClr val="bg1"/>
                </a:solidFill>
              </a:defRPr>
            </a:lvl1pPr>
          </a:lstStyle>
          <a:p>
            <a:r>
              <a:rPr lang="en-US" dirty="0"/>
              <a:t>TITLE AND CONTENT SLIDE. </a:t>
            </a:r>
            <a:br>
              <a:rPr lang="en-US" dirty="0"/>
            </a:br>
            <a:r>
              <a:rPr lang="en-US" dirty="0"/>
              <a:t>Headline in all caps, Arial Font</a:t>
            </a:r>
          </a:p>
        </p:txBody>
      </p:sp>
    </p:spTree>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377365" y="627296"/>
            <a:ext cx="2479527" cy="66993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Picture Placeholder 4"/>
          <p:cNvSpPr>
            <a:spLocks noGrp="1" noChangeAspect="1"/>
          </p:cNvSpPr>
          <p:nvPr>
            <p:ph type="pic" sz="quarter" idx="16" hasCustomPrompt="1"/>
          </p:nvPr>
        </p:nvSpPr>
        <p:spPr>
          <a:xfrm>
            <a:off x="6484970" y="1689100"/>
            <a:ext cx="5707033" cy="2706624"/>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2" y="1689100"/>
            <a:ext cx="6484965" cy="2706624"/>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2" y="1689100"/>
            <a:ext cx="319619" cy="2706624"/>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626537" y="4582947"/>
            <a:ext cx="3590495" cy="393700"/>
          </a:xfrm>
        </p:spPr>
        <p:txBody>
          <a:bodyPr lIns="0" bIns="0" anchor="b">
            <a:normAutofit/>
          </a:bodyPr>
          <a:lstStyle>
            <a:lvl1pPr marL="0" inden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626537" y="4960384"/>
            <a:ext cx="3590495" cy="9144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4556498" y="4582947"/>
            <a:ext cx="3590495"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22" hasCustomPrompt="1"/>
          </p:nvPr>
        </p:nvSpPr>
        <p:spPr>
          <a:xfrm>
            <a:off x="4556498" y="4960384"/>
            <a:ext cx="3590495"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8480262" y="4582947"/>
            <a:ext cx="3590495" cy="393700"/>
          </a:xfrm>
        </p:spPr>
        <p:txBody>
          <a:bodyPr lIns="0" bIns="0" anchor="b">
            <a:normAutofit/>
          </a:bodyPr>
          <a:lstStyle>
            <a:lvl1pPr marL="0" indent="0">
              <a:buFont typeface="Arial" pitchFamily="34" charset="0"/>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55" name="Text Placeholder 45"/>
          <p:cNvSpPr>
            <a:spLocks noGrp="1"/>
          </p:cNvSpPr>
          <p:nvPr>
            <p:ph type="body" sz="quarter" idx="26" hasCustomPrompt="1"/>
          </p:nvPr>
        </p:nvSpPr>
        <p:spPr>
          <a:xfrm>
            <a:off x="8480262" y="4960384"/>
            <a:ext cx="3590495" cy="914400"/>
          </a:xfrm>
        </p:spPr>
        <p:txBody>
          <a:bodyPr lIns="0">
            <a:normAutofit/>
          </a:bodyPr>
          <a:lstStyle>
            <a:lvl1pPr marL="0" indent="0">
              <a:lnSpc>
                <a:spcPct val="95000"/>
              </a:lnSpc>
              <a:spcBef>
                <a:spcPts val="0"/>
              </a:spcBef>
              <a:buFont typeface="Arial" pitchFamily="34" charset="0"/>
              <a:buNone/>
              <a:defRPr sz="1400">
                <a:solidFill>
                  <a:schemeClr val="tx1"/>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chemeClr val="tx1"/>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251" name="TextBox 25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609603" y="1254125"/>
            <a:ext cx="11163868" cy="486864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09603" y="6263640"/>
            <a:ext cx="1692172"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7020"/>
            <a:ext cx="12192000" cy="6011938"/>
          </a:xfrm>
          <a:prstGeom prst="rect">
            <a:avLst/>
          </a:prstGeom>
        </p:spPr>
      </p:pic>
      <p:sp>
        <p:nvSpPr>
          <p:cNvPr id="84" name="Text Placeholder 1"/>
          <p:cNvSpPr>
            <a:spLocks noGrp="1"/>
          </p:cNvSpPr>
          <p:nvPr>
            <p:ph type="body" sz="quarter" idx="10" hasCustomPrompt="1"/>
          </p:nvPr>
        </p:nvSpPr>
        <p:spPr>
          <a:xfrm>
            <a:off x="0" y="-27020"/>
            <a:ext cx="12192000" cy="6011938"/>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6484970" y="1689100"/>
            <a:ext cx="5707033" cy="2706624"/>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2" y="1689100"/>
            <a:ext cx="6484965" cy="2706624"/>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204957"/>
            <a:ext cx="7802035" cy="1292225"/>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626537" y="4582947"/>
            <a:ext cx="3590495" cy="393700"/>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626537" y="4960384"/>
            <a:ext cx="3590495" cy="9144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4556498" y="4582947"/>
            <a:ext cx="3590495"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4556498" y="4960384"/>
            <a:ext cx="3590495"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8480262" y="4582947"/>
            <a:ext cx="3590495" cy="393700"/>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8480262" y="4960384"/>
            <a:ext cx="3590495" cy="9144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2" y="1689100"/>
            <a:ext cx="319619" cy="2706624"/>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8"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715573" y="167615"/>
            <a:ext cx="2062648" cy="557297"/>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626537" y="4945565"/>
            <a:ext cx="3590495"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626537" y="5323002"/>
            <a:ext cx="3590495" cy="74672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4556498" y="4945565"/>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4556498" y="5323002"/>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90836" y="899579"/>
            <a:ext cx="11901165"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726366"/>
            <a:ext cx="11270539" cy="86288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8480262" y="4945565"/>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8480262" y="5323002"/>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626533" y="4589251"/>
            <a:ext cx="11313219" cy="331077"/>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899573"/>
            <a:ext cx="299452" cy="2761488"/>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
        <p:nvSpPr>
          <p:cNvPr id="17" name="Text Placeholder 4"/>
          <p:cNvSpPr>
            <a:spLocks noGrp="1"/>
          </p:cNvSpPr>
          <p:nvPr>
            <p:ph type="body" sz="quarter" idx="26" hasCustomPrompt="1"/>
          </p:nvPr>
        </p:nvSpPr>
        <p:spPr>
          <a:xfrm>
            <a:off x="670984" y="366279"/>
            <a:ext cx="11313219" cy="331077"/>
          </a:xfrm>
        </p:spPr>
        <p:txBody>
          <a:bodyPr/>
          <a:lstStyle>
            <a:lvl1pPr marL="0" indent="0">
              <a:buNone/>
              <a:defRPr sz="1000" b="1" cap="all" baseline="0">
                <a:solidFill>
                  <a:schemeClr val="tx1"/>
                </a:solidFill>
              </a:defRPr>
            </a:lvl1pPr>
          </a:lstStyle>
          <a:p>
            <a:r>
              <a:rPr lang="en-US" sz="1000" b="0" cap="all">
                <a:solidFill>
                  <a:srgbClr val="000000"/>
                </a:solidFill>
              </a:rPr>
              <a:t>Type in name </a:t>
            </a:r>
            <a:r>
              <a:rPr lang="en-US" sz="1000" b="0" cap="all" dirty="0">
                <a:solidFill>
                  <a:srgbClr val="000000"/>
                </a:solidFill>
              </a:rPr>
              <a:t>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867972" y="320215"/>
            <a:ext cx="2062648" cy="557297"/>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626533" y="6094286"/>
            <a:ext cx="7859323" cy="515411"/>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626537" y="4581631"/>
            <a:ext cx="3590495" cy="393700"/>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626537" y="4959068"/>
            <a:ext cx="3590495" cy="9144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4556498" y="4581631"/>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4556498" y="4959068"/>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90836" y="1681611"/>
            <a:ext cx="11901165" cy="2761535"/>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5" y="116710"/>
            <a:ext cx="9034837" cy="1119234"/>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8480262" y="4581631"/>
            <a:ext cx="3590495" cy="393700"/>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8480262" y="4959068"/>
            <a:ext cx="3590495" cy="74672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626533" y="1229598"/>
            <a:ext cx="11313219" cy="331077"/>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681605"/>
            <a:ext cx="299452" cy="2761488"/>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90838" y="0"/>
            <a:ext cx="11901164" cy="68580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4775200"/>
            <a:ext cx="12192000" cy="20828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626535" y="5042974"/>
            <a:ext cx="11094720" cy="1373592"/>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noChangeAspect="1"/>
          </p:cNvSpPr>
          <p:nvPr>
            <p:ph type="pic" sz="quarter" idx="13" hasCustomPrompt="1"/>
          </p:nvPr>
        </p:nvSpPr>
        <p:spPr>
          <a:xfrm>
            <a:off x="290838" y="3"/>
            <a:ext cx="11901164" cy="3656013"/>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807284"/>
            <a:ext cx="11565467" cy="787098"/>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90836" y="0"/>
            <a:ext cx="5974080" cy="3663950"/>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6243367" y="0"/>
            <a:ext cx="5974080" cy="3663950"/>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626533" y="3807284"/>
            <a:ext cx="11565467" cy="787098"/>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p:cNvSpPr>
            <a:spLocks noGrp="1"/>
          </p:cNvSpPr>
          <p:nvPr>
            <p:ph type="sldNum" sz="quarter" idx="18"/>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3656122"/>
            <a:ext cx="12192000" cy="3201878"/>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90836" y="0"/>
            <a:ext cx="3986784"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4258983" y="0"/>
            <a:ext cx="3986784" cy="367364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8248149" y="0"/>
            <a:ext cx="3943851" cy="367364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hasCustomPrompt="1"/>
          </p:nvPr>
        </p:nvSpPr>
        <p:spPr>
          <a:xfrm>
            <a:off x="626533" y="3807284"/>
            <a:ext cx="11565467" cy="787098"/>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12192000" cy="68580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90836" y="1654175"/>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270980" y="1654175"/>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251121" y="1654175"/>
            <a:ext cx="2987040" cy="223828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9208029" y="1654175"/>
            <a:ext cx="2987040" cy="223828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626534" y="4645423"/>
            <a:ext cx="11246069" cy="1813035"/>
          </a:xfrm>
          <a:noFill/>
        </p:spPr>
        <p:txBody>
          <a:bodyPr lIns="0" tIns="91440"/>
          <a:lstStyle>
            <a:lvl1pPr>
              <a:defRPr sz="2400">
                <a:solidFill>
                  <a:schemeClr val="bg1"/>
                </a:solidFill>
              </a:defRPr>
            </a:lvl1pPr>
            <a:lvl2pPr>
              <a:defRPr sz="22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90838" y="3931768"/>
            <a:ext cx="2984625" cy="477837"/>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3256796"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6241420"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9207378" y="3931768"/>
            <a:ext cx="2984625" cy="477837"/>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a:xfrm>
            <a:off x="11167533" y="6220771"/>
            <a:ext cx="609600" cy="401838"/>
          </a:xfrm>
          <a:prstGeom prst="rect">
            <a:avLst/>
          </a:prstGeom>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1" y="-1"/>
            <a:ext cx="304800" cy="68580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1" y="-2"/>
            <a:ext cx="304800" cy="68580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500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5"/>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5"/>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5"/>
            <a:ext cx="28448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343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Title and content </a:t>
            </a:r>
            <a:br>
              <a:rPr lang="en-US" dirty="0"/>
            </a:br>
            <a:endParaRPr lang="en-US" dirty="0"/>
          </a:p>
        </p:txBody>
      </p:sp>
      <p:sp>
        <p:nvSpPr>
          <p:cNvPr id="4" name="TextBox 3"/>
          <p:cNvSpPr txBox="1"/>
          <p:nvPr userDrawn="1"/>
        </p:nvSpPr>
        <p:spPr>
          <a:xfrm>
            <a:off x="2864467" y="1445567"/>
            <a:ext cx="184731" cy="369332"/>
          </a:xfrm>
          <a:prstGeom prst="rect">
            <a:avLst/>
          </a:prstGeom>
          <a:noFill/>
        </p:spPr>
        <p:txBody>
          <a:bodyPr wrap="none" rtlCol="0">
            <a:spAutoFit/>
          </a:bodyPr>
          <a:lstStyle/>
          <a:p>
            <a:endParaRPr lang="en-US" sz="1800" dirty="0"/>
          </a:p>
        </p:txBody>
      </p:sp>
      <p:sp>
        <p:nvSpPr>
          <p:cNvPr id="3" name="TextBox 2"/>
          <p:cNvSpPr txBox="1"/>
          <p:nvPr userDrawn="1"/>
        </p:nvSpPr>
        <p:spPr>
          <a:xfrm>
            <a:off x="1881422" y="6608137"/>
            <a:ext cx="184731" cy="369332"/>
          </a:xfrm>
          <a:prstGeom prst="rect">
            <a:avLst/>
          </a:prstGeom>
          <a:noFill/>
        </p:spPr>
        <p:txBody>
          <a:bodyPr wrap="none" rtlCol="0">
            <a:spAutoFit/>
          </a:bodyPr>
          <a:lstStyle/>
          <a:p>
            <a:endParaRPr lang="en-US" sz="1800" dirty="0"/>
          </a:p>
        </p:txBody>
      </p:sp>
      <p:sp>
        <p:nvSpPr>
          <p:cNvPr id="5" name="TextBox 4"/>
          <p:cNvSpPr txBox="1"/>
          <p:nvPr userDrawn="1"/>
        </p:nvSpPr>
        <p:spPr>
          <a:xfrm>
            <a:off x="1567851" y="6490555"/>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Title and content </a:t>
            </a:r>
            <a:br>
              <a:rPr lang="en-US" dirty="0"/>
            </a:br>
            <a:endParaRPr lang="en-US" dirty="0"/>
          </a:p>
        </p:txBody>
      </p:sp>
      <p:sp>
        <p:nvSpPr>
          <p:cNvPr id="4" name="TextBox 3"/>
          <p:cNvSpPr txBox="1"/>
          <p:nvPr userDrawn="1"/>
        </p:nvSpPr>
        <p:spPr>
          <a:xfrm>
            <a:off x="2864467" y="1445567"/>
            <a:ext cx="184731" cy="369332"/>
          </a:xfrm>
          <a:prstGeom prst="rect">
            <a:avLst/>
          </a:prstGeom>
          <a:noFill/>
        </p:spPr>
        <p:txBody>
          <a:bodyPr wrap="none" rtlCol="0">
            <a:spAutoFit/>
          </a:bodyPr>
          <a:lstStyle/>
          <a:p>
            <a:endParaRPr lang="en-US" sz="1800" dirty="0"/>
          </a:p>
        </p:txBody>
      </p:sp>
      <p:sp>
        <p:nvSpPr>
          <p:cNvPr id="3" name="TextBox 2"/>
          <p:cNvSpPr txBox="1"/>
          <p:nvPr userDrawn="1"/>
        </p:nvSpPr>
        <p:spPr>
          <a:xfrm>
            <a:off x="1881422" y="6608137"/>
            <a:ext cx="184731" cy="369332"/>
          </a:xfrm>
          <a:prstGeom prst="rect">
            <a:avLst/>
          </a:prstGeom>
          <a:noFill/>
        </p:spPr>
        <p:txBody>
          <a:bodyPr wrap="none" rtlCol="0">
            <a:spAutoFit/>
          </a:bodyPr>
          <a:lstStyle/>
          <a:p>
            <a:endParaRPr lang="en-US" sz="1800" dirty="0"/>
          </a:p>
        </p:txBody>
      </p:sp>
      <p:sp>
        <p:nvSpPr>
          <p:cNvPr id="5" name="TextBox 4"/>
          <p:cNvSpPr txBox="1"/>
          <p:nvPr userDrawn="1"/>
        </p:nvSpPr>
        <p:spPr>
          <a:xfrm>
            <a:off x="1567851" y="6490555"/>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821806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1625367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480801" y="6489701"/>
            <a:ext cx="512233"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1457902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480801" y="6489701"/>
            <a:ext cx="512233" cy="365125"/>
          </a:xfrm>
          <a:prstGeom prst="rect">
            <a:avLst/>
          </a:prstGeom>
        </p:spPr>
        <p:txBody>
          <a:bodyPr/>
          <a:lstStyle>
            <a:lvl1pPr>
              <a:defRPr/>
            </a:lvl1pPr>
          </a:lstStyle>
          <a:p>
            <a:fld id="{87034D8C-3CB4-402A-BC46-2AB14C0FE90A}" type="slidenum">
              <a:rPr lang="en-US" smtClean="0"/>
              <a:pPr/>
              <a:t>‹#›</a:t>
            </a:fld>
            <a:endParaRPr lang="en-US" dirty="0"/>
          </a:p>
        </p:txBody>
      </p:sp>
      <p:sp>
        <p:nvSpPr>
          <p:cNvPr id="13" name="Title 1"/>
          <p:cNvSpPr>
            <a:spLocks noGrp="1"/>
          </p:cNvSpPr>
          <p:nvPr>
            <p:ph type="title"/>
          </p:nvPr>
        </p:nvSpPr>
        <p:spPr>
          <a:xfrm>
            <a:off x="508000" y="304800"/>
            <a:ext cx="10160000" cy="609600"/>
          </a:xfrm>
          <a:prstGeom prst="rect">
            <a:avLst/>
          </a:prstGeom>
        </p:spPr>
        <p:txBody>
          <a:bodyPr/>
          <a:lstStyle>
            <a:lvl1pPr>
              <a:defRPr sz="2000">
                <a:solidFill>
                  <a:srgbClr val="593E21"/>
                </a:solidFill>
              </a:defRPr>
            </a:lvl1pPr>
          </a:lstStyle>
          <a:p>
            <a:r>
              <a:rPr lang="en-US" dirty="0"/>
              <a:t>Click to edit Master title style</a:t>
            </a:r>
          </a:p>
        </p:txBody>
      </p:sp>
    </p:spTree>
    <p:extLst>
      <p:ext uri="{BB962C8B-B14F-4D97-AF65-F5344CB8AC3E}">
        <p14:creationId xmlns:p14="http://schemas.microsoft.com/office/powerpoint/2010/main" val="2118161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789128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Rectangle 1"/>
          <p:cNvSpPr/>
          <p:nvPr userDrawn="1"/>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
        <p:nvSpPr>
          <p:cNvPr id="3" name="Title 1"/>
          <p:cNvSpPr>
            <a:spLocks noGrp="1"/>
          </p:cNvSpPr>
          <p:nvPr>
            <p:ph type="title" hasCustomPrompt="1"/>
          </p:nvPr>
        </p:nvSpPr>
        <p:spPr>
          <a:xfrm>
            <a:off x="609603" y="274642"/>
            <a:ext cx="11163868" cy="1074737"/>
          </a:xfrm>
        </p:spPr>
        <p:txBody>
          <a:bodyPr/>
          <a:lstStyle>
            <a:lvl1pPr>
              <a:defRPr b="1"/>
            </a:lvl1pPr>
          </a:lstStyle>
          <a:p>
            <a:r>
              <a:rPr lang="en-US" dirty="0"/>
              <a:t>Title and content </a:t>
            </a:r>
            <a:br>
              <a:rPr lang="en-US" dirty="0"/>
            </a:br>
            <a:endParaRPr lang="en-US" dirty="0"/>
          </a:p>
        </p:txBody>
      </p:sp>
    </p:spTree>
    <p:extLst>
      <p:ext uri="{BB962C8B-B14F-4D97-AF65-F5344CB8AC3E}">
        <p14:creationId xmlns:p14="http://schemas.microsoft.com/office/powerpoint/2010/main" val="3687398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609600" y="1458023"/>
            <a:ext cx="5364480" cy="4664747"/>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4"/>
          </p:nvPr>
        </p:nvSpPr>
        <p:spPr>
          <a:xfrm>
            <a:off x="6267452" y="1493299"/>
            <a:ext cx="5648216" cy="4615184"/>
          </a:xfrm>
        </p:spPr>
        <p:txBody>
          <a:bodyPr/>
          <a:lstStyle>
            <a:lvl1pPr>
              <a:defRPr sz="1800"/>
            </a:lvl1pPr>
            <a:lvl2pPr marL="457200" indent="-173038">
              <a:spcBef>
                <a:spcPts val="0"/>
              </a:spcBef>
              <a:defRPr sz="1800"/>
            </a:lvl2pPr>
            <a:lvl3pPr marL="627063" indent="-128588">
              <a:defRPr sz="1800"/>
            </a:lvl3pPr>
            <a:lvl4pPr marL="865188" indent="-171450">
              <a:defRPr sz="1400"/>
            </a:lvl4pPr>
            <a:lvl5pPr marL="1084263" indent="-1714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9600" y="274642"/>
            <a:ext cx="11306067" cy="1074737"/>
          </a:xfrm>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614528" y="2263770"/>
            <a:ext cx="54864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6500" y="2263770"/>
            <a:ext cx="5486400" cy="383588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400"/>
            </a:lvl4pPr>
            <a:lvl5pPr marL="1084263" indent="-17145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6286500" y="1684229"/>
            <a:ext cx="5486400" cy="620998"/>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614528" y="1684229"/>
            <a:ext cx="5486400" cy="620998"/>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6004768" y="1699995"/>
            <a:ext cx="5759667"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60906" y="1699995"/>
            <a:ext cx="497264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60906" y="4080588"/>
            <a:ext cx="4972641"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6004768" y="4066957"/>
            <a:ext cx="5759667" cy="2249430"/>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060413" y="1731527"/>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52527" y="1720414"/>
            <a:ext cx="2698328"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49353" y="3290408"/>
            <a:ext cx="2704676"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060413" y="3304768"/>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4"/>
          <p:cNvSpPr>
            <a:spLocks noGrp="1"/>
          </p:cNvSpPr>
          <p:nvPr>
            <p:ph type="pic" sz="quarter" idx="19" hasCustomPrompt="1"/>
          </p:nvPr>
        </p:nvSpPr>
        <p:spPr>
          <a:xfrm>
            <a:off x="649351" y="4872981"/>
            <a:ext cx="2704676" cy="1347056"/>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4060413" y="4856121"/>
            <a:ext cx="7753216" cy="147936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1167533" y="6220771"/>
            <a:ext cx="609600" cy="401838"/>
          </a:xfrm>
          <a:prstGeom prst="rect">
            <a:avLst/>
          </a:prstGeom>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609603" y="1168753"/>
            <a:ext cx="11163868" cy="499715"/>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651643" y="3998354"/>
            <a:ext cx="5486400"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6288289" y="3998354"/>
            <a:ext cx="5463447" cy="2129163"/>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660905" y="1699995"/>
            <a:ext cx="536448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6278733" y="1699995"/>
            <a:ext cx="5364480" cy="22860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2501970" y="0"/>
            <a:ext cx="2065241" cy="2523768"/>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sz="1800"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NUL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descr="C:\Users\amiesen\Desktop\anlrgbpptlogo.png"/>
          <p:cNvPicPr>
            <a:picLocks noChangeAspect="1" noChangeArrowheads="1"/>
          </p:cNvPicPr>
          <p:nvPr userDrawn="1"/>
        </p:nvPicPr>
        <p:blipFill>
          <a:blip r:embed="rId36" cstate="print">
            <a:extLst>
              <a:ext uri="{28A0092B-C50C-407E-A947-70E740481C1C}">
                <a14:useLocalDpi xmlns:a14="http://schemas.microsoft.com/office/drawing/2010/main"/>
              </a:ext>
            </a:extLst>
          </a:blip>
          <a:srcRect/>
          <a:stretch>
            <a:fillRect/>
          </a:stretch>
        </p:blipFill>
        <p:spPr bwMode="auto">
          <a:xfrm>
            <a:off x="10492998" y="6169573"/>
            <a:ext cx="1692172"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609603" y="274642"/>
            <a:ext cx="11163868" cy="1074737"/>
          </a:xfrm>
          <a:prstGeom prst="rect">
            <a:avLst/>
          </a:prstGeom>
        </p:spPr>
        <p:txBody>
          <a:bodyPr vert="horz" lIns="0" tIns="0" rIns="0" bIns="0" rtlCol="0" anchor="t">
            <a:noAutofit/>
          </a:bodyPr>
          <a:lstStyle/>
          <a:p>
            <a:r>
              <a:rPr lang="en-US" dirty="0"/>
              <a:t>Headline 32 </a:t>
            </a:r>
            <a:r>
              <a:rPr lang="en-US" dirty="0" err="1"/>
              <a:t>pt</a:t>
            </a:r>
            <a:endParaRPr lang="en-US" dirty="0"/>
          </a:p>
        </p:txBody>
      </p:sp>
      <p:sp>
        <p:nvSpPr>
          <p:cNvPr id="3" name="Text Placeholder 2"/>
          <p:cNvSpPr>
            <a:spLocks noGrp="1"/>
          </p:cNvSpPr>
          <p:nvPr>
            <p:ph type="body" idx="1"/>
          </p:nvPr>
        </p:nvSpPr>
        <p:spPr>
          <a:xfrm>
            <a:off x="609603" y="1476378"/>
            <a:ext cx="11163868" cy="4646395"/>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Rectangle 48"/>
          <p:cNvSpPr/>
          <p:nvPr/>
        </p:nvSpPr>
        <p:spPr>
          <a:xfrm>
            <a:off x="1" y="0"/>
            <a:ext cx="304800" cy="68580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785" r:id="rId4"/>
    <p:sldLayoutId id="2147483688" r:id="rId5"/>
    <p:sldLayoutId id="2147483690" r:id="rId6"/>
    <p:sldLayoutId id="2147483774" r:id="rId7"/>
    <p:sldLayoutId id="2147483711" r:id="rId8"/>
    <p:sldLayoutId id="2147483692" r:id="rId9"/>
    <p:sldLayoutId id="2147483693" r:id="rId10"/>
    <p:sldLayoutId id="2147483709" r:id="rId11"/>
    <p:sldLayoutId id="2147483695" r:id="rId12"/>
    <p:sldLayoutId id="2147483739" r:id="rId13"/>
    <p:sldLayoutId id="2147483696" r:id="rId14"/>
    <p:sldLayoutId id="2147483689" r:id="rId15"/>
    <p:sldLayoutId id="2147483710" r:id="rId16"/>
    <p:sldLayoutId id="2147483706"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9" r:id="rId28"/>
    <p:sldLayoutId id="2147483787" r:id="rId29"/>
    <p:sldLayoutId id="2147483790" r:id="rId30"/>
    <p:sldLayoutId id="2147483797" r:id="rId31"/>
    <p:sldLayoutId id="2147483801" r:id="rId32"/>
    <p:sldLayoutId id="2147483802" r:id="rId33"/>
    <p:sldLayoutId id="2147483803" r:id="rId3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p:titleStyle>
    <p:bodyStyle>
      <a:lvl1pPr marL="173038" indent="-173038" algn="l" defTabSz="457200" rtl="0" eaLnBrk="1" latinLnBrk="0" hangingPunct="1">
        <a:spcBef>
          <a:spcPts val="600"/>
        </a:spcBef>
        <a:spcAft>
          <a:spcPts val="0"/>
        </a:spcAft>
        <a:buFont typeface="Wingdings" pitchFamily="2" charset="2"/>
        <a:buChar char="§"/>
        <a:defRPr sz="2000" kern="1200" baseline="0">
          <a:solidFill>
            <a:schemeClr val="tx1">
              <a:lumMod val="50000"/>
            </a:schemeClr>
          </a:solidFill>
          <a:latin typeface="Helvetica"/>
          <a:ea typeface="+mn-ea"/>
          <a:cs typeface="Helvetica"/>
        </a:defRPr>
      </a:lvl1pPr>
      <a:lvl2pPr marL="520700" indent="-236538"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2pPr>
      <a:lvl3pPr marL="803275" indent="-187325"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3pPr>
      <a:lvl4pPr marL="1087438" indent="-171450"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4pPr>
      <a:lvl5pPr marL="1371600" indent="-171450" algn="l" defTabSz="457200" rtl="0" eaLnBrk="1" latinLnBrk="0" hangingPunct="1">
        <a:spcBef>
          <a:spcPts val="0"/>
        </a:spcBef>
        <a:spcAft>
          <a:spcPts val="0"/>
        </a:spcAft>
        <a:buFont typeface="Arial"/>
        <a:buChar char="»"/>
        <a:defRPr sz="2000" kern="1200">
          <a:solidFill>
            <a:schemeClr val="tx1">
              <a:lumMod val="50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2.tiff"/><Relationship Id="rId2" Type="http://schemas.openxmlformats.org/officeDocument/2006/relationships/image" Target="../media/image18.tiff"/><Relationship Id="rId1" Type="http://schemas.openxmlformats.org/officeDocument/2006/relationships/slideLayout" Target="../slideLayouts/slideLayout34.xml"/><Relationship Id="rId6" Type="http://schemas.openxmlformats.org/officeDocument/2006/relationships/image" Target="../media/image21.tiff"/><Relationship Id="rId5" Type="http://schemas.openxmlformats.org/officeDocument/2006/relationships/hyperlink" Target="mailto:mannodiarun@anl.gov" TargetMode="Externa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ational Design of Polymer Dielectrics: An Application of Density Functional Theory and Machine Learning"/>
          <p:cNvSpPr txBox="1">
            <a:spLocks noGrp="1"/>
          </p:cNvSpPr>
          <p:nvPr>
            <p:ph type="ctrTitle"/>
          </p:nvPr>
        </p:nvSpPr>
        <p:spPr>
          <a:xfrm>
            <a:off x="1253987" y="346153"/>
            <a:ext cx="9684025" cy="2340808"/>
          </a:xfrm>
          <a:prstGeom prst="rect">
            <a:avLst/>
          </a:prstGeom>
        </p:spPr>
        <p:txBody>
          <a:bodyPr/>
          <a:lstStyle>
            <a:lvl1pPr defTabSz="362204">
              <a:defRPr sz="4960">
                <a:latin typeface="Helvetica"/>
                <a:ea typeface="Helvetica"/>
                <a:cs typeface="Helvetica"/>
                <a:sym typeface="Helvetica"/>
              </a:defRPr>
            </a:lvl1pPr>
          </a:lstStyle>
          <a:p>
            <a:pPr algn="ctr"/>
            <a:r>
              <a:rPr lang="en-US" sz="5400" dirty="0"/>
              <a:t>Machine Learning Framework for Impurity Level Prediction in Semiconductors</a:t>
            </a:r>
            <a:endParaRPr sz="5400" b="0" dirty="0"/>
          </a:p>
        </p:txBody>
      </p:sp>
      <p:pic>
        <p:nvPicPr>
          <p:cNvPr id="5" name="Picture 4">
            <a:extLst>
              <a:ext uri="{FF2B5EF4-FFF2-40B4-BE49-F238E27FC236}">
                <a16:creationId xmlns:a16="http://schemas.microsoft.com/office/drawing/2014/main" id="{73E5F56C-5519-FD4C-A634-EF127139C2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97526" y="5669886"/>
            <a:ext cx="2355925" cy="1097280"/>
          </a:xfrm>
          <a:prstGeom prst="rect">
            <a:avLst/>
          </a:prstGeom>
        </p:spPr>
      </p:pic>
      <p:pic>
        <p:nvPicPr>
          <p:cNvPr id="6" name="Picture 5">
            <a:extLst>
              <a:ext uri="{FF2B5EF4-FFF2-40B4-BE49-F238E27FC236}">
                <a16:creationId xmlns:a16="http://schemas.microsoft.com/office/drawing/2014/main" id="{3E3D9D9E-0DAC-3B46-9E49-3F7561684C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929" y="5669886"/>
            <a:ext cx="3389282" cy="1097280"/>
          </a:xfrm>
          <a:prstGeom prst="rect">
            <a:avLst/>
          </a:prstGeom>
        </p:spPr>
      </p:pic>
      <p:sp>
        <p:nvSpPr>
          <p:cNvPr id="2" name="Rectangle 1">
            <a:extLst>
              <a:ext uri="{FF2B5EF4-FFF2-40B4-BE49-F238E27FC236}">
                <a16:creationId xmlns:a16="http://schemas.microsoft.com/office/drawing/2014/main" id="{DA6FFC1B-FB21-264F-96AF-667EAA00E7D4}"/>
              </a:ext>
            </a:extLst>
          </p:cNvPr>
          <p:cNvSpPr/>
          <p:nvPr/>
        </p:nvSpPr>
        <p:spPr>
          <a:xfrm>
            <a:off x="1685085" y="3147372"/>
            <a:ext cx="8821828" cy="2062103"/>
          </a:xfrm>
          <a:prstGeom prst="rect">
            <a:avLst/>
          </a:prstGeom>
        </p:spPr>
        <p:txBody>
          <a:bodyPr wrap="square">
            <a:spAutoFit/>
          </a:bodyPr>
          <a:lstStyle/>
          <a:p>
            <a:pPr algn="ctr"/>
            <a:r>
              <a:rPr lang="en-US" sz="2800" dirty="0"/>
              <a:t>Arun Mannodi-Kanakkithodi</a:t>
            </a:r>
            <a:r>
              <a:rPr lang="en-US" sz="2800" baseline="30000" dirty="0"/>
              <a:t>✢</a:t>
            </a:r>
            <a:r>
              <a:rPr lang="en-US" sz="2800" dirty="0"/>
              <a:t>, Michael </a:t>
            </a:r>
            <a:r>
              <a:rPr lang="en-US" sz="2800" dirty="0" err="1"/>
              <a:t>Toriyama</a:t>
            </a:r>
            <a:r>
              <a:rPr lang="en-US" sz="2800" baseline="30000" dirty="0"/>
              <a:t>✢</a:t>
            </a:r>
            <a:r>
              <a:rPr lang="en-US" sz="2800" dirty="0"/>
              <a:t>, </a:t>
            </a:r>
            <a:r>
              <a:rPr lang="en-US" sz="2800" dirty="0" err="1"/>
              <a:t>Fatih</a:t>
            </a:r>
            <a:r>
              <a:rPr lang="en-US" sz="2800" dirty="0"/>
              <a:t> G. Sen</a:t>
            </a:r>
            <a:r>
              <a:rPr lang="en-US" sz="2800" baseline="30000" dirty="0"/>
              <a:t>✢</a:t>
            </a:r>
            <a:r>
              <a:rPr lang="en-US" sz="2800" dirty="0"/>
              <a:t>, Michael J. Davis</a:t>
            </a:r>
            <a:r>
              <a:rPr lang="en-US" sz="2800" baseline="30000" dirty="0"/>
              <a:t>✵</a:t>
            </a:r>
            <a:r>
              <a:rPr lang="en-US" sz="2800" dirty="0"/>
              <a:t>, Maria K.Y. Chan</a:t>
            </a:r>
            <a:r>
              <a:rPr lang="en-US" sz="2800" baseline="30000" dirty="0"/>
              <a:t>✢</a:t>
            </a:r>
            <a:br>
              <a:rPr lang="en-US" sz="2800" dirty="0"/>
            </a:br>
            <a:br>
              <a:rPr lang="en-US" sz="3200" dirty="0"/>
            </a:br>
            <a:r>
              <a:rPr lang="en-US" sz="2000" baseline="30000" dirty="0"/>
              <a:t>✢</a:t>
            </a:r>
            <a:r>
              <a:rPr lang="en-US" sz="2000" dirty="0"/>
              <a:t>Center for Nanoscale Materials, Argonne National Laboratory</a:t>
            </a:r>
          </a:p>
          <a:p>
            <a:pPr algn="ctr"/>
            <a:r>
              <a:rPr lang="en-US" sz="2000" baseline="30000" dirty="0"/>
              <a:t>✵</a:t>
            </a:r>
            <a:r>
              <a:rPr lang="en-US" sz="2000" dirty="0"/>
              <a:t>Chemical Sciences and Engineering, Argonne National Laboratory</a:t>
            </a:r>
            <a:endParaRPr lang="en-US" sz="2400" b="1" dirty="0"/>
          </a:p>
        </p:txBody>
      </p:sp>
    </p:spTree>
    <p:extLst>
      <p:ext uri="{BB962C8B-B14F-4D97-AF65-F5344CB8AC3E}">
        <p14:creationId xmlns:p14="http://schemas.microsoft.com/office/powerpoint/2010/main" val="172154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D10ED-922E-9840-8C65-A1397A42292C}"/>
              </a:ext>
            </a:extLst>
          </p:cNvPr>
          <p:cNvPicPr>
            <a:picLocks noChangeAspect="1"/>
          </p:cNvPicPr>
          <p:nvPr/>
        </p:nvPicPr>
        <p:blipFill>
          <a:blip r:embed="rId2"/>
          <a:stretch>
            <a:fillRect/>
          </a:stretch>
        </p:blipFill>
        <p:spPr>
          <a:xfrm>
            <a:off x="540330" y="1268050"/>
            <a:ext cx="5486400" cy="5486400"/>
          </a:xfrm>
          <a:prstGeom prst="rect">
            <a:avLst/>
          </a:prstGeom>
        </p:spPr>
      </p:pic>
      <p:pic>
        <p:nvPicPr>
          <p:cNvPr id="3" name="Picture 2">
            <a:extLst>
              <a:ext uri="{FF2B5EF4-FFF2-40B4-BE49-F238E27FC236}">
                <a16:creationId xmlns:a16="http://schemas.microsoft.com/office/drawing/2014/main" id="{603CBD45-0ADE-3542-A223-5E6DA90D6FF1}"/>
              </a:ext>
            </a:extLst>
          </p:cNvPr>
          <p:cNvPicPr>
            <a:picLocks noChangeAspect="1"/>
          </p:cNvPicPr>
          <p:nvPr/>
        </p:nvPicPr>
        <p:blipFill>
          <a:blip r:embed="rId3"/>
          <a:stretch>
            <a:fillRect/>
          </a:stretch>
        </p:blipFill>
        <p:spPr>
          <a:xfrm>
            <a:off x="6470075" y="1268050"/>
            <a:ext cx="5486400" cy="5486400"/>
          </a:xfrm>
          <a:prstGeom prst="rect">
            <a:avLst/>
          </a:prstGeom>
        </p:spPr>
      </p:pic>
      <p:sp>
        <p:nvSpPr>
          <p:cNvPr id="4" name="TextBox 3">
            <a:extLst>
              <a:ext uri="{FF2B5EF4-FFF2-40B4-BE49-F238E27FC236}">
                <a16:creationId xmlns:a16="http://schemas.microsoft.com/office/drawing/2014/main" id="{C1CB9437-6A51-994D-B3E6-76F13278D232}"/>
              </a:ext>
            </a:extLst>
          </p:cNvPr>
          <p:cNvSpPr txBox="1"/>
          <p:nvPr/>
        </p:nvSpPr>
        <p:spPr>
          <a:xfrm>
            <a:off x="1191491" y="824698"/>
            <a:ext cx="4627418" cy="461665"/>
          </a:xfrm>
          <a:prstGeom prst="rect">
            <a:avLst/>
          </a:prstGeom>
          <a:noFill/>
        </p:spPr>
        <p:txBody>
          <a:bodyPr wrap="square" rtlCol="0">
            <a:spAutoFit/>
          </a:bodyPr>
          <a:lstStyle/>
          <a:p>
            <a:pPr algn="ctr"/>
            <a:r>
              <a:rPr lang="en-US" sz="2400" dirty="0"/>
              <a:t>∆H (Cd-rich) (eV)</a:t>
            </a:r>
          </a:p>
        </p:txBody>
      </p:sp>
      <p:sp>
        <p:nvSpPr>
          <p:cNvPr id="6" name="TextBox 5">
            <a:extLst>
              <a:ext uri="{FF2B5EF4-FFF2-40B4-BE49-F238E27FC236}">
                <a16:creationId xmlns:a16="http://schemas.microsoft.com/office/drawing/2014/main" id="{71DA3B1E-2483-3A4B-86B7-CCC02FF0A937}"/>
              </a:ext>
            </a:extLst>
          </p:cNvPr>
          <p:cNvSpPr txBox="1"/>
          <p:nvPr/>
        </p:nvSpPr>
        <p:spPr>
          <a:xfrm>
            <a:off x="7107381" y="824698"/>
            <a:ext cx="4627418" cy="461665"/>
          </a:xfrm>
          <a:prstGeom prst="rect">
            <a:avLst/>
          </a:prstGeom>
          <a:noFill/>
        </p:spPr>
        <p:txBody>
          <a:bodyPr wrap="square" rtlCol="0">
            <a:spAutoFit/>
          </a:bodyPr>
          <a:lstStyle/>
          <a:p>
            <a:pPr algn="ctr"/>
            <a:r>
              <a:rPr lang="en-US" sz="2400" dirty="0"/>
              <a:t>∆H (X-rich) (eV)</a:t>
            </a:r>
          </a:p>
        </p:txBody>
      </p:sp>
      <p:sp>
        <p:nvSpPr>
          <p:cNvPr id="7" name="Rectangle 6">
            <a:extLst>
              <a:ext uri="{FF2B5EF4-FFF2-40B4-BE49-F238E27FC236}">
                <a16:creationId xmlns:a16="http://schemas.microsoft.com/office/drawing/2014/main" id="{5AD1DCE6-C630-0847-AF54-546C71EE6D17}"/>
              </a:ext>
            </a:extLst>
          </p:cNvPr>
          <p:cNvSpPr/>
          <p:nvPr/>
        </p:nvSpPr>
        <p:spPr>
          <a:xfrm>
            <a:off x="4364173" y="4414685"/>
            <a:ext cx="182880" cy="182880"/>
          </a:xfrm>
          <a:prstGeom prst="rect">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riangle 7">
            <a:extLst>
              <a:ext uri="{FF2B5EF4-FFF2-40B4-BE49-F238E27FC236}">
                <a16:creationId xmlns:a16="http://schemas.microsoft.com/office/drawing/2014/main" id="{36EA08B5-68C2-C74F-A786-09D3CBE34AEE}"/>
              </a:ext>
            </a:extLst>
          </p:cNvPr>
          <p:cNvSpPr/>
          <p:nvPr/>
        </p:nvSpPr>
        <p:spPr>
          <a:xfrm>
            <a:off x="4364173" y="4959018"/>
            <a:ext cx="182880" cy="182880"/>
          </a:xfrm>
          <a:prstGeom prst="triangle">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5-Point Star 8">
            <a:extLst>
              <a:ext uri="{FF2B5EF4-FFF2-40B4-BE49-F238E27FC236}">
                <a16:creationId xmlns:a16="http://schemas.microsoft.com/office/drawing/2014/main" id="{02CF272A-B1C0-3141-8020-6C57B8DCA7B1}"/>
              </a:ext>
            </a:extLst>
          </p:cNvPr>
          <p:cNvSpPr/>
          <p:nvPr/>
        </p:nvSpPr>
        <p:spPr>
          <a:xfrm>
            <a:off x="4364173" y="5532527"/>
            <a:ext cx="182880" cy="182880"/>
          </a:xfrm>
          <a:prstGeom prst="star5">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5D811571-8896-B644-9EE5-7567D8E82126}"/>
              </a:ext>
            </a:extLst>
          </p:cNvPr>
          <p:cNvSpPr txBox="1"/>
          <p:nvPr/>
        </p:nvSpPr>
        <p:spPr>
          <a:xfrm>
            <a:off x="4690487" y="4280137"/>
            <a:ext cx="903965" cy="461665"/>
          </a:xfrm>
          <a:prstGeom prst="rect">
            <a:avLst/>
          </a:prstGeom>
          <a:noFill/>
        </p:spPr>
        <p:txBody>
          <a:bodyPr wrap="none" rtlCol="0">
            <a:spAutoFit/>
          </a:bodyPr>
          <a:lstStyle/>
          <a:p>
            <a:r>
              <a:rPr lang="en-US" sz="2400" dirty="0" err="1"/>
              <a:t>CdTe</a:t>
            </a:r>
            <a:endParaRPr lang="en-US" sz="2400" dirty="0"/>
          </a:p>
        </p:txBody>
      </p:sp>
      <p:sp>
        <p:nvSpPr>
          <p:cNvPr id="11" name="TextBox 10">
            <a:extLst>
              <a:ext uri="{FF2B5EF4-FFF2-40B4-BE49-F238E27FC236}">
                <a16:creationId xmlns:a16="http://schemas.microsoft.com/office/drawing/2014/main" id="{CEF2A450-14ED-E545-9F83-9371471CF1A4}"/>
              </a:ext>
            </a:extLst>
          </p:cNvPr>
          <p:cNvSpPr txBox="1"/>
          <p:nvPr/>
        </p:nvSpPr>
        <p:spPr>
          <a:xfrm>
            <a:off x="4664615" y="4819627"/>
            <a:ext cx="955711" cy="461665"/>
          </a:xfrm>
          <a:prstGeom prst="rect">
            <a:avLst/>
          </a:prstGeom>
          <a:noFill/>
        </p:spPr>
        <p:txBody>
          <a:bodyPr wrap="none" rtlCol="0">
            <a:spAutoFit/>
          </a:bodyPr>
          <a:lstStyle/>
          <a:p>
            <a:r>
              <a:rPr lang="en-US" sz="2400" dirty="0" err="1"/>
              <a:t>CdSe</a:t>
            </a:r>
            <a:endParaRPr lang="en-US" sz="2400" dirty="0"/>
          </a:p>
        </p:txBody>
      </p:sp>
      <p:sp>
        <p:nvSpPr>
          <p:cNvPr id="12" name="TextBox 11">
            <a:extLst>
              <a:ext uri="{FF2B5EF4-FFF2-40B4-BE49-F238E27FC236}">
                <a16:creationId xmlns:a16="http://schemas.microsoft.com/office/drawing/2014/main" id="{E3E28BCF-2753-8D43-8466-455F48E366F2}"/>
              </a:ext>
            </a:extLst>
          </p:cNvPr>
          <p:cNvSpPr txBox="1"/>
          <p:nvPr/>
        </p:nvSpPr>
        <p:spPr>
          <a:xfrm>
            <a:off x="4664615" y="5359117"/>
            <a:ext cx="784189" cy="461665"/>
          </a:xfrm>
          <a:prstGeom prst="rect">
            <a:avLst/>
          </a:prstGeom>
          <a:noFill/>
        </p:spPr>
        <p:txBody>
          <a:bodyPr wrap="none" rtlCol="0">
            <a:spAutoFit/>
          </a:bodyPr>
          <a:lstStyle/>
          <a:p>
            <a:r>
              <a:rPr lang="en-US" sz="2400" dirty="0" err="1"/>
              <a:t>CdS</a:t>
            </a:r>
            <a:endParaRPr lang="en-US" sz="2400" dirty="0"/>
          </a:p>
        </p:txBody>
      </p:sp>
      <p:sp>
        <p:nvSpPr>
          <p:cNvPr id="13" name="Shape 134">
            <a:extLst>
              <a:ext uri="{FF2B5EF4-FFF2-40B4-BE49-F238E27FC236}">
                <a16:creationId xmlns:a16="http://schemas.microsoft.com/office/drawing/2014/main" id="{0443A04D-7D16-E448-8750-C871DBC63BBE}"/>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Formation Energy</a:t>
            </a:r>
            <a:endParaRPr lang="en-US" sz="4200" dirty="0">
              <a:solidFill>
                <a:srgbClr val="000000"/>
              </a:solidFill>
              <a:latin typeface="Helvetica" pitchFamily="2" charset="0"/>
            </a:endParaRPr>
          </a:p>
        </p:txBody>
      </p:sp>
      <p:sp>
        <p:nvSpPr>
          <p:cNvPr id="5" name="TextBox 4">
            <a:extLst>
              <a:ext uri="{FF2B5EF4-FFF2-40B4-BE49-F238E27FC236}">
                <a16:creationId xmlns:a16="http://schemas.microsoft.com/office/drawing/2014/main" id="{11941A99-2D56-894E-9EF1-46EDE6849C26}"/>
              </a:ext>
            </a:extLst>
          </p:cNvPr>
          <p:cNvSpPr txBox="1"/>
          <p:nvPr/>
        </p:nvSpPr>
        <p:spPr>
          <a:xfrm>
            <a:off x="9591415" y="4656311"/>
            <a:ext cx="1932965" cy="1200329"/>
          </a:xfrm>
          <a:prstGeom prst="rect">
            <a:avLst/>
          </a:prstGeom>
          <a:noFill/>
        </p:spPr>
        <p:txBody>
          <a:bodyPr wrap="none" rtlCol="0">
            <a:spAutoFit/>
          </a:bodyPr>
          <a:lstStyle/>
          <a:p>
            <a:pPr algn="ctr"/>
            <a:r>
              <a:rPr lang="en-US" b="1" dirty="0"/>
              <a:t>RMSE</a:t>
            </a:r>
          </a:p>
          <a:p>
            <a:pPr algn="ctr"/>
            <a:r>
              <a:rPr lang="en-US" dirty="0"/>
              <a:t>Training: 0.30 eV</a:t>
            </a:r>
          </a:p>
          <a:p>
            <a:pPr algn="ctr"/>
            <a:r>
              <a:rPr lang="en-US" dirty="0"/>
              <a:t>Test: 0.40 eV</a:t>
            </a:r>
          </a:p>
          <a:p>
            <a:pPr algn="ctr"/>
            <a:r>
              <a:rPr lang="en-US" dirty="0"/>
              <a:t>Outside: 0.55 eV</a:t>
            </a:r>
          </a:p>
        </p:txBody>
      </p:sp>
      <p:sp>
        <p:nvSpPr>
          <p:cNvPr id="14" name="Slide Number Placeholder 13">
            <a:extLst>
              <a:ext uri="{FF2B5EF4-FFF2-40B4-BE49-F238E27FC236}">
                <a16:creationId xmlns:a16="http://schemas.microsoft.com/office/drawing/2014/main" id="{AF165AA6-BE6B-5B40-A1FD-0F988234A4E0}"/>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20909654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Impurity Levels</a:t>
            </a:r>
            <a:endParaRPr lang="en-US" sz="4200" dirty="0">
              <a:solidFill>
                <a:srgbClr val="000000"/>
              </a:solidFill>
              <a:latin typeface="Helvetica" pitchFamily="2" charset="0"/>
            </a:endParaRPr>
          </a:p>
        </p:txBody>
      </p:sp>
      <p:sp>
        <p:nvSpPr>
          <p:cNvPr id="25" name="TextBox 24">
            <a:extLst>
              <a:ext uri="{FF2B5EF4-FFF2-40B4-BE49-F238E27FC236}">
                <a16:creationId xmlns:a16="http://schemas.microsoft.com/office/drawing/2014/main" id="{A24989A4-E54D-114E-8C61-134833049D89}"/>
              </a:ext>
            </a:extLst>
          </p:cNvPr>
          <p:cNvSpPr txBox="1"/>
          <p:nvPr/>
        </p:nvSpPr>
        <p:spPr>
          <a:xfrm>
            <a:off x="1786275" y="1101546"/>
            <a:ext cx="89381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Models trained for 𝜀(q</a:t>
            </a:r>
            <a:r>
              <a:rPr lang="en-US" sz="2400" baseline="-5999"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/q</a:t>
            </a:r>
            <a:r>
              <a:rPr lang="en-US" sz="2400" baseline="-5999"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on </a:t>
            </a:r>
            <a:r>
              <a:rPr lang="en-US" sz="2400" dirty="0" err="1">
                <a:latin typeface="Arial" panose="020B0604020202020204" pitchFamily="34" charset="0"/>
                <a:cs typeface="Arial" panose="020B0604020202020204" pitchFamily="34" charset="0"/>
              </a:rPr>
              <a:t>CdTe+CdSe+CdS</a:t>
            </a:r>
            <a:r>
              <a:rPr lang="en-US" sz="2400" dirty="0">
                <a:latin typeface="Arial" panose="020B0604020202020204" pitchFamily="34" charset="0"/>
                <a:cs typeface="Arial" panose="020B0604020202020204" pitchFamily="34" charset="0"/>
              </a:rPr>
              <a:t> data</a:t>
            </a:r>
          </a:p>
        </p:txBody>
      </p:sp>
      <p:sp>
        <p:nvSpPr>
          <p:cNvPr id="27" name="TextBox 26">
            <a:extLst>
              <a:ext uri="{FF2B5EF4-FFF2-40B4-BE49-F238E27FC236}">
                <a16:creationId xmlns:a16="http://schemas.microsoft.com/office/drawing/2014/main" id="{9E588774-6A88-B74E-BD0F-2512C60EED10}"/>
              </a:ext>
            </a:extLst>
          </p:cNvPr>
          <p:cNvSpPr txBox="1"/>
          <p:nvPr/>
        </p:nvSpPr>
        <p:spPr>
          <a:xfrm>
            <a:off x="318656" y="5648839"/>
            <a:ext cx="11873344" cy="461665"/>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Elemental properties + unit cell defect properties lead to best models.</a:t>
            </a:r>
          </a:p>
        </p:txBody>
      </p:sp>
      <p:sp>
        <p:nvSpPr>
          <p:cNvPr id="2" name="Slide Number Placeholder 1">
            <a:extLst>
              <a:ext uri="{FF2B5EF4-FFF2-40B4-BE49-F238E27FC236}">
                <a16:creationId xmlns:a16="http://schemas.microsoft.com/office/drawing/2014/main" id="{92B66286-97B0-614E-8461-C3C2D2105568}"/>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a:extLst>
              <a:ext uri="{FF2B5EF4-FFF2-40B4-BE49-F238E27FC236}">
                <a16:creationId xmlns:a16="http://schemas.microsoft.com/office/drawing/2014/main" id="{34E612CE-219A-8F4D-8ADA-0B01C8456A1E}"/>
              </a:ext>
            </a:extLst>
          </p:cNvPr>
          <p:cNvPicPr>
            <a:picLocks noChangeAspect="1"/>
          </p:cNvPicPr>
          <p:nvPr/>
        </p:nvPicPr>
        <p:blipFill>
          <a:blip r:embed="rId2"/>
          <a:stretch>
            <a:fillRect/>
          </a:stretch>
        </p:blipFill>
        <p:spPr>
          <a:xfrm>
            <a:off x="384048" y="1865376"/>
            <a:ext cx="5791200" cy="3474720"/>
          </a:xfrm>
          <a:prstGeom prst="rect">
            <a:avLst/>
          </a:prstGeom>
        </p:spPr>
      </p:pic>
      <p:pic>
        <p:nvPicPr>
          <p:cNvPr id="4" name="Picture 3">
            <a:extLst>
              <a:ext uri="{FF2B5EF4-FFF2-40B4-BE49-F238E27FC236}">
                <a16:creationId xmlns:a16="http://schemas.microsoft.com/office/drawing/2014/main" id="{9A9457B2-98FF-BB40-A3A0-77B2A4DDDD7D}"/>
              </a:ext>
            </a:extLst>
          </p:cNvPr>
          <p:cNvPicPr>
            <a:picLocks noChangeAspect="1"/>
          </p:cNvPicPr>
          <p:nvPr/>
        </p:nvPicPr>
        <p:blipFill>
          <a:blip r:embed="rId3"/>
          <a:stretch>
            <a:fillRect/>
          </a:stretch>
        </p:blipFill>
        <p:spPr>
          <a:xfrm>
            <a:off x="6327648" y="1865376"/>
            <a:ext cx="5791200" cy="3474720"/>
          </a:xfrm>
          <a:prstGeom prst="rect">
            <a:avLst/>
          </a:prstGeom>
        </p:spPr>
      </p:pic>
      <p:sp>
        <p:nvSpPr>
          <p:cNvPr id="9" name="TextBox 8">
            <a:extLst>
              <a:ext uri="{FF2B5EF4-FFF2-40B4-BE49-F238E27FC236}">
                <a16:creationId xmlns:a16="http://schemas.microsoft.com/office/drawing/2014/main" id="{637E4EB7-DCE8-D04A-BFC7-4168395EB2E6}"/>
              </a:ext>
            </a:extLst>
          </p:cNvPr>
          <p:cNvSpPr txBox="1"/>
          <p:nvPr/>
        </p:nvSpPr>
        <p:spPr>
          <a:xfrm>
            <a:off x="797956" y="6276065"/>
            <a:ext cx="10914743" cy="369332"/>
          </a:xfrm>
          <a:prstGeom prst="rect">
            <a:avLst/>
          </a:prstGeom>
          <a:noFill/>
        </p:spPr>
        <p:txBody>
          <a:bodyPr wrap="square" rtlCol="0">
            <a:spAutoFit/>
          </a:bodyPr>
          <a:lstStyle/>
          <a:p>
            <a:pPr algn="ctr"/>
            <a:r>
              <a:rPr lang="en-US" dirty="0"/>
              <a:t>"Machine-learned impurity level prediction for Cd chalcogenides”, </a:t>
            </a:r>
            <a:r>
              <a:rPr lang="en-US" i="1" dirty="0" err="1"/>
              <a:t>npj</a:t>
            </a:r>
            <a:r>
              <a:rPr lang="en-US" i="1" dirty="0"/>
              <a:t> </a:t>
            </a:r>
            <a:r>
              <a:rPr lang="en-US" i="1" dirty="0" err="1"/>
              <a:t>Comput</a:t>
            </a:r>
            <a:r>
              <a:rPr lang="en-US" i="1" dirty="0"/>
              <a:t>. Mater.</a:t>
            </a:r>
            <a:r>
              <a:rPr lang="en-US" dirty="0"/>
              <a:t> (2020).</a:t>
            </a:r>
          </a:p>
        </p:txBody>
      </p:sp>
    </p:spTree>
    <p:extLst>
      <p:ext uri="{BB962C8B-B14F-4D97-AF65-F5344CB8AC3E}">
        <p14:creationId xmlns:p14="http://schemas.microsoft.com/office/powerpoint/2010/main" val="14493910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34">
            <a:extLst>
              <a:ext uri="{FF2B5EF4-FFF2-40B4-BE49-F238E27FC236}">
                <a16:creationId xmlns:a16="http://schemas.microsoft.com/office/drawing/2014/main" id="{7F4A9C7A-97C9-3F41-825D-7904AA8C2E63}"/>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Transition Levels</a:t>
            </a:r>
            <a:endParaRPr lang="en-US" sz="4200" dirty="0">
              <a:solidFill>
                <a:srgbClr val="000000"/>
              </a:solidFill>
              <a:latin typeface="Helvetica" pitchFamily="2" charset="0"/>
            </a:endParaRPr>
          </a:p>
        </p:txBody>
      </p:sp>
      <p:pic>
        <p:nvPicPr>
          <p:cNvPr id="15" name="Picture 14">
            <a:extLst>
              <a:ext uri="{FF2B5EF4-FFF2-40B4-BE49-F238E27FC236}">
                <a16:creationId xmlns:a16="http://schemas.microsoft.com/office/drawing/2014/main" id="{0789C33E-28BE-D544-AE60-C7A00B0A64D6}"/>
              </a:ext>
            </a:extLst>
          </p:cNvPr>
          <p:cNvPicPr>
            <a:picLocks noChangeAspect="1"/>
          </p:cNvPicPr>
          <p:nvPr/>
        </p:nvPicPr>
        <p:blipFill>
          <a:blip r:embed="rId2"/>
          <a:stretch>
            <a:fillRect/>
          </a:stretch>
        </p:blipFill>
        <p:spPr>
          <a:xfrm>
            <a:off x="584429" y="1286363"/>
            <a:ext cx="5486400" cy="5486400"/>
          </a:xfrm>
          <a:prstGeom prst="rect">
            <a:avLst/>
          </a:prstGeom>
        </p:spPr>
      </p:pic>
      <p:pic>
        <p:nvPicPr>
          <p:cNvPr id="18" name="Picture 17">
            <a:extLst>
              <a:ext uri="{FF2B5EF4-FFF2-40B4-BE49-F238E27FC236}">
                <a16:creationId xmlns:a16="http://schemas.microsoft.com/office/drawing/2014/main" id="{63D2D109-8C1F-B645-8774-C4F640DDB9BA}"/>
              </a:ext>
            </a:extLst>
          </p:cNvPr>
          <p:cNvPicPr>
            <a:picLocks noChangeAspect="1"/>
          </p:cNvPicPr>
          <p:nvPr/>
        </p:nvPicPr>
        <p:blipFill>
          <a:blip r:embed="rId3"/>
          <a:stretch>
            <a:fillRect/>
          </a:stretch>
        </p:blipFill>
        <p:spPr>
          <a:xfrm>
            <a:off x="6514606" y="1286363"/>
            <a:ext cx="5486400" cy="5486400"/>
          </a:xfrm>
          <a:prstGeom prst="rect">
            <a:avLst/>
          </a:prstGeom>
        </p:spPr>
      </p:pic>
      <p:sp>
        <p:nvSpPr>
          <p:cNvPr id="19" name="Rectangle 18">
            <a:extLst>
              <a:ext uri="{FF2B5EF4-FFF2-40B4-BE49-F238E27FC236}">
                <a16:creationId xmlns:a16="http://schemas.microsoft.com/office/drawing/2014/main" id="{0DA73909-DB47-E74E-BDA2-9B74B7559FB1}"/>
              </a:ext>
            </a:extLst>
          </p:cNvPr>
          <p:cNvSpPr/>
          <p:nvPr/>
        </p:nvSpPr>
        <p:spPr>
          <a:xfrm>
            <a:off x="4364173" y="4414685"/>
            <a:ext cx="182880" cy="182880"/>
          </a:xfrm>
          <a:prstGeom prst="rect">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riangle 19">
            <a:extLst>
              <a:ext uri="{FF2B5EF4-FFF2-40B4-BE49-F238E27FC236}">
                <a16:creationId xmlns:a16="http://schemas.microsoft.com/office/drawing/2014/main" id="{DA671D6B-9B85-7F45-B5F5-B9FD3C0A513C}"/>
              </a:ext>
            </a:extLst>
          </p:cNvPr>
          <p:cNvSpPr/>
          <p:nvPr/>
        </p:nvSpPr>
        <p:spPr>
          <a:xfrm>
            <a:off x="4364173" y="4959018"/>
            <a:ext cx="182880" cy="182880"/>
          </a:xfrm>
          <a:prstGeom prst="triangle">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5-Point Star 20">
            <a:extLst>
              <a:ext uri="{FF2B5EF4-FFF2-40B4-BE49-F238E27FC236}">
                <a16:creationId xmlns:a16="http://schemas.microsoft.com/office/drawing/2014/main" id="{C81034C9-71A1-E64A-BBF9-287BD5B36EA8}"/>
              </a:ext>
            </a:extLst>
          </p:cNvPr>
          <p:cNvSpPr/>
          <p:nvPr/>
        </p:nvSpPr>
        <p:spPr>
          <a:xfrm>
            <a:off x="4364173" y="5532527"/>
            <a:ext cx="182880" cy="182880"/>
          </a:xfrm>
          <a:prstGeom prst="star5">
            <a:avLst/>
          </a:prstGeom>
          <a:solidFill>
            <a:schemeClr val="bg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TextBox 21">
            <a:extLst>
              <a:ext uri="{FF2B5EF4-FFF2-40B4-BE49-F238E27FC236}">
                <a16:creationId xmlns:a16="http://schemas.microsoft.com/office/drawing/2014/main" id="{54E5CF27-DDD8-1140-9C71-B0DF4B5BF29C}"/>
              </a:ext>
            </a:extLst>
          </p:cNvPr>
          <p:cNvSpPr txBox="1"/>
          <p:nvPr/>
        </p:nvSpPr>
        <p:spPr>
          <a:xfrm>
            <a:off x="4690487" y="4280137"/>
            <a:ext cx="903965" cy="461665"/>
          </a:xfrm>
          <a:prstGeom prst="rect">
            <a:avLst/>
          </a:prstGeom>
          <a:noFill/>
        </p:spPr>
        <p:txBody>
          <a:bodyPr wrap="none" rtlCol="0">
            <a:spAutoFit/>
          </a:bodyPr>
          <a:lstStyle/>
          <a:p>
            <a:r>
              <a:rPr lang="en-US" sz="2400" dirty="0" err="1"/>
              <a:t>CdTe</a:t>
            </a:r>
            <a:endParaRPr lang="en-US" sz="2400" dirty="0"/>
          </a:p>
        </p:txBody>
      </p:sp>
      <p:sp>
        <p:nvSpPr>
          <p:cNvPr id="23" name="TextBox 22">
            <a:extLst>
              <a:ext uri="{FF2B5EF4-FFF2-40B4-BE49-F238E27FC236}">
                <a16:creationId xmlns:a16="http://schemas.microsoft.com/office/drawing/2014/main" id="{34E316C1-8E9D-7844-B762-428A10E61E41}"/>
              </a:ext>
            </a:extLst>
          </p:cNvPr>
          <p:cNvSpPr txBox="1"/>
          <p:nvPr/>
        </p:nvSpPr>
        <p:spPr>
          <a:xfrm>
            <a:off x="4664615" y="4819627"/>
            <a:ext cx="955711" cy="461665"/>
          </a:xfrm>
          <a:prstGeom prst="rect">
            <a:avLst/>
          </a:prstGeom>
          <a:noFill/>
        </p:spPr>
        <p:txBody>
          <a:bodyPr wrap="none" rtlCol="0">
            <a:spAutoFit/>
          </a:bodyPr>
          <a:lstStyle/>
          <a:p>
            <a:r>
              <a:rPr lang="en-US" sz="2400" dirty="0" err="1"/>
              <a:t>CdSe</a:t>
            </a:r>
            <a:endParaRPr lang="en-US" sz="2400" dirty="0"/>
          </a:p>
        </p:txBody>
      </p:sp>
      <p:sp>
        <p:nvSpPr>
          <p:cNvPr id="24" name="TextBox 23">
            <a:extLst>
              <a:ext uri="{FF2B5EF4-FFF2-40B4-BE49-F238E27FC236}">
                <a16:creationId xmlns:a16="http://schemas.microsoft.com/office/drawing/2014/main" id="{31DB852B-4B4E-0147-9F11-354FDA57A961}"/>
              </a:ext>
            </a:extLst>
          </p:cNvPr>
          <p:cNvSpPr txBox="1"/>
          <p:nvPr/>
        </p:nvSpPr>
        <p:spPr>
          <a:xfrm>
            <a:off x="4664615" y="5359117"/>
            <a:ext cx="784189" cy="461665"/>
          </a:xfrm>
          <a:prstGeom prst="rect">
            <a:avLst/>
          </a:prstGeom>
          <a:noFill/>
        </p:spPr>
        <p:txBody>
          <a:bodyPr wrap="none" rtlCol="0">
            <a:spAutoFit/>
          </a:bodyPr>
          <a:lstStyle/>
          <a:p>
            <a:r>
              <a:rPr lang="en-US" sz="2400" dirty="0" err="1"/>
              <a:t>CdS</a:t>
            </a:r>
            <a:endParaRPr lang="en-US" sz="2400" dirty="0"/>
          </a:p>
        </p:txBody>
      </p:sp>
      <p:sp>
        <p:nvSpPr>
          <p:cNvPr id="25" name="TextBox 24">
            <a:extLst>
              <a:ext uri="{FF2B5EF4-FFF2-40B4-BE49-F238E27FC236}">
                <a16:creationId xmlns:a16="http://schemas.microsoft.com/office/drawing/2014/main" id="{E6CADCD9-6D1B-7E42-B364-5E3782AC663F}"/>
              </a:ext>
            </a:extLst>
          </p:cNvPr>
          <p:cNvSpPr txBox="1"/>
          <p:nvPr/>
        </p:nvSpPr>
        <p:spPr>
          <a:xfrm>
            <a:off x="1383353" y="2556966"/>
            <a:ext cx="1403013" cy="646331"/>
          </a:xfrm>
          <a:prstGeom prst="rect">
            <a:avLst/>
          </a:prstGeom>
          <a:noFill/>
        </p:spPr>
        <p:txBody>
          <a:bodyPr wrap="none" rtlCol="0">
            <a:spAutoFit/>
          </a:bodyPr>
          <a:lstStyle/>
          <a:p>
            <a:pPr algn="ctr"/>
            <a:r>
              <a:rPr lang="en-US" dirty="0">
                <a:latin typeface="Helvetica" pitchFamily="2" charset="0"/>
              </a:rPr>
              <a:t>Test RMSE:</a:t>
            </a:r>
          </a:p>
          <a:p>
            <a:pPr algn="ctr"/>
            <a:r>
              <a:rPr lang="en-US" dirty="0">
                <a:latin typeface="Helvetica" pitchFamily="2" charset="0"/>
              </a:rPr>
              <a:t>0.30 eV</a:t>
            </a:r>
          </a:p>
        </p:txBody>
      </p:sp>
      <p:sp>
        <p:nvSpPr>
          <p:cNvPr id="26" name="TextBox 25">
            <a:extLst>
              <a:ext uri="{FF2B5EF4-FFF2-40B4-BE49-F238E27FC236}">
                <a16:creationId xmlns:a16="http://schemas.microsoft.com/office/drawing/2014/main" id="{88D86F49-8F4C-584A-9555-E20E910D0897}"/>
              </a:ext>
            </a:extLst>
          </p:cNvPr>
          <p:cNvSpPr txBox="1"/>
          <p:nvPr/>
        </p:nvSpPr>
        <p:spPr>
          <a:xfrm>
            <a:off x="9710768" y="5084802"/>
            <a:ext cx="1774846" cy="646331"/>
          </a:xfrm>
          <a:prstGeom prst="rect">
            <a:avLst/>
          </a:prstGeom>
          <a:noFill/>
        </p:spPr>
        <p:txBody>
          <a:bodyPr wrap="none" rtlCol="0">
            <a:spAutoFit/>
          </a:bodyPr>
          <a:lstStyle/>
          <a:p>
            <a:pPr algn="ctr"/>
            <a:r>
              <a:rPr lang="en-US" dirty="0">
                <a:latin typeface="Helvetica" pitchFamily="2" charset="0"/>
              </a:rPr>
              <a:t>Outside RMSE:</a:t>
            </a:r>
          </a:p>
          <a:p>
            <a:pPr algn="ctr"/>
            <a:r>
              <a:rPr lang="en-US" dirty="0">
                <a:latin typeface="Helvetica" pitchFamily="2" charset="0"/>
              </a:rPr>
              <a:t>0.35 eV</a:t>
            </a:r>
          </a:p>
        </p:txBody>
      </p:sp>
      <p:sp>
        <p:nvSpPr>
          <p:cNvPr id="16" name="TextBox 15">
            <a:extLst>
              <a:ext uri="{FF2B5EF4-FFF2-40B4-BE49-F238E27FC236}">
                <a16:creationId xmlns:a16="http://schemas.microsoft.com/office/drawing/2014/main" id="{171665B3-E83F-AC4B-B7F5-882C3D555466}"/>
              </a:ext>
            </a:extLst>
          </p:cNvPr>
          <p:cNvSpPr txBox="1"/>
          <p:nvPr/>
        </p:nvSpPr>
        <p:spPr>
          <a:xfrm>
            <a:off x="1242520" y="912274"/>
            <a:ext cx="4627418" cy="461665"/>
          </a:xfrm>
          <a:prstGeom prst="rect">
            <a:avLst/>
          </a:prstGeom>
          <a:noFill/>
        </p:spPr>
        <p:txBody>
          <a:bodyPr wrap="square" rtlCol="0">
            <a:spAutoFit/>
          </a:bodyPr>
          <a:lstStyle/>
          <a:p>
            <a:pPr algn="ctr"/>
            <a:r>
              <a:rPr lang="en-US" sz="2400" dirty="0"/>
              <a:t>RF Model to predict </a:t>
            </a:r>
            <a:r>
              <a:rPr lang="en-US" sz="2400" dirty="0">
                <a:latin typeface="Arial" panose="020B0604020202020204" pitchFamily="34" charset="0"/>
                <a:cs typeface="Arial" panose="020B0604020202020204" pitchFamily="34" charset="0"/>
              </a:rPr>
              <a:t>𝜀(q</a:t>
            </a:r>
            <a:r>
              <a:rPr lang="en-US" sz="2400" baseline="-25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/q</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a:t>(eV)</a:t>
            </a:r>
          </a:p>
        </p:txBody>
      </p:sp>
      <p:sp>
        <p:nvSpPr>
          <p:cNvPr id="27" name="TextBox 26">
            <a:extLst>
              <a:ext uri="{FF2B5EF4-FFF2-40B4-BE49-F238E27FC236}">
                <a16:creationId xmlns:a16="http://schemas.microsoft.com/office/drawing/2014/main" id="{35C2F27C-F312-D748-8D7E-FF9E642DD117}"/>
              </a:ext>
            </a:extLst>
          </p:cNvPr>
          <p:cNvSpPr txBox="1"/>
          <p:nvPr/>
        </p:nvSpPr>
        <p:spPr>
          <a:xfrm>
            <a:off x="7183582" y="917538"/>
            <a:ext cx="4627418" cy="461665"/>
          </a:xfrm>
          <a:prstGeom prst="rect">
            <a:avLst/>
          </a:prstGeom>
          <a:noFill/>
        </p:spPr>
        <p:txBody>
          <a:bodyPr wrap="square" rtlCol="0">
            <a:spAutoFit/>
          </a:bodyPr>
          <a:lstStyle/>
          <a:p>
            <a:pPr algn="ctr"/>
            <a:r>
              <a:rPr lang="en-US" sz="2400" dirty="0"/>
              <a:t>Out-of-sample prediction</a:t>
            </a:r>
          </a:p>
        </p:txBody>
      </p:sp>
      <p:sp>
        <p:nvSpPr>
          <p:cNvPr id="2" name="Slide Number Placeholder 1">
            <a:extLst>
              <a:ext uri="{FF2B5EF4-FFF2-40B4-BE49-F238E27FC236}">
                <a16:creationId xmlns:a16="http://schemas.microsoft.com/office/drawing/2014/main" id="{B575E3EA-C0C0-A24A-BD12-9BAFA2950B52}"/>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145300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B9E9B6-FB8F-7249-A334-D39EE8110FB2}"/>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5" name="Picture 4">
            <a:extLst>
              <a:ext uri="{FF2B5EF4-FFF2-40B4-BE49-F238E27FC236}">
                <a16:creationId xmlns:a16="http://schemas.microsoft.com/office/drawing/2014/main" id="{9A77963E-19BC-9643-813C-87315FF4123C}"/>
              </a:ext>
            </a:extLst>
          </p:cNvPr>
          <p:cNvPicPr>
            <a:picLocks noChangeAspect="1"/>
          </p:cNvPicPr>
          <p:nvPr/>
        </p:nvPicPr>
        <p:blipFill>
          <a:blip r:embed="rId2"/>
          <a:stretch>
            <a:fillRect/>
          </a:stretch>
        </p:blipFill>
        <p:spPr>
          <a:xfrm>
            <a:off x="0" y="1573098"/>
            <a:ext cx="12192000" cy="3429000"/>
          </a:xfrm>
          <a:prstGeom prst="rect">
            <a:avLst/>
          </a:prstGeom>
        </p:spPr>
      </p:pic>
      <p:sp>
        <p:nvSpPr>
          <p:cNvPr id="6" name="Shape 134">
            <a:extLst>
              <a:ext uri="{FF2B5EF4-FFF2-40B4-BE49-F238E27FC236}">
                <a16:creationId xmlns:a16="http://schemas.microsoft.com/office/drawing/2014/main" id="{AECC378F-0FF0-E849-9BD5-99AF4361B1FA}"/>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Impurity Formation Energies: </a:t>
            </a:r>
          </a:p>
          <a:p>
            <a:pPr algn="ctr">
              <a:defRPr sz="5400"/>
            </a:pPr>
            <a:r>
              <a:rPr lang="en-US" sz="4200" dirty="0">
                <a:solidFill>
                  <a:srgbClr val="000000"/>
                </a:solidFill>
                <a:latin typeface="Helvetica" charset="0"/>
                <a:ea typeface="Helvetica" charset="0"/>
                <a:cs typeface="Helvetica" charset="0"/>
              </a:rPr>
              <a:t>DFT vs ML</a:t>
            </a:r>
            <a:endParaRPr lang="en-US" sz="4200" dirty="0">
              <a:solidFill>
                <a:srgbClr val="000000"/>
              </a:solidFill>
              <a:latin typeface="Helvetica" pitchFamily="2" charset="0"/>
            </a:endParaRPr>
          </a:p>
        </p:txBody>
      </p:sp>
      <p:sp>
        <p:nvSpPr>
          <p:cNvPr id="8" name="TextBox 7">
            <a:extLst>
              <a:ext uri="{FF2B5EF4-FFF2-40B4-BE49-F238E27FC236}">
                <a16:creationId xmlns:a16="http://schemas.microsoft.com/office/drawing/2014/main" id="{B028F5BC-4E04-0A42-BB2B-9C6867B8A0B8}"/>
              </a:ext>
            </a:extLst>
          </p:cNvPr>
          <p:cNvSpPr txBox="1"/>
          <p:nvPr/>
        </p:nvSpPr>
        <p:spPr>
          <a:xfrm>
            <a:off x="666482" y="5268714"/>
            <a:ext cx="10859035" cy="1200329"/>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ML models trained on dataset of 381 impurities in </a:t>
            </a:r>
            <a:r>
              <a:rPr lang="en-US" sz="2400" i="1" dirty="0" err="1">
                <a:latin typeface="Arial" panose="020B0604020202020204" pitchFamily="34" charset="0"/>
                <a:cs typeface="Arial" panose="020B0604020202020204" pitchFamily="34" charset="0"/>
              </a:rPr>
              <a:t>CdTe</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CdSe</a:t>
            </a:r>
            <a:r>
              <a:rPr lang="en-US" sz="2400" i="1" dirty="0">
                <a:latin typeface="Arial" panose="020B0604020202020204" pitchFamily="34" charset="0"/>
                <a:cs typeface="Arial" panose="020B0604020202020204" pitchFamily="34" charset="0"/>
              </a:rPr>
              <a:t> &amp; </a:t>
            </a:r>
            <a:r>
              <a:rPr lang="en-US" sz="2400" i="1" dirty="0" err="1">
                <a:latin typeface="Arial" panose="020B0604020202020204" pitchFamily="34" charset="0"/>
                <a:cs typeface="Arial" panose="020B0604020202020204" pitchFamily="34" charset="0"/>
              </a:rPr>
              <a:t>CdS</a:t>
            </a:r>
            <a:r>
              <a:rPr lang="en-US" sz="2400" i="1" dirty="0">
                <a:latin typeface="Arial" panose="020B0604020202020204" pitchFamily="34" charset="0"/>
                <a:cs typeface="Arial" panose="020B0604020202020204" pitchFamily="34" charset="0"/>
              </a:rPr>
              <a:t> are used to predict complete formation energies for 1827 impurities in 5 compounds; in theory applicable to any impurity in any Cd-</a:t>
            </a:r>
            <a:r>
              <a:rPr lang="en-US" sz="2400" i="1" dirty="0" err="1">
                <a:latin typeface="Arial" panose="020B0604020202020204" pitchFamily="34" charset="0"/>
                <a:cs typeface="Arial" panose="020B0604020202020204" pitchFamily="34" charset="0"/>
              </a:rPr>
              <a:t>Te</a:t>
            </a:r>
            <a:r>
              <a:rPr lang="en-US" sz="2400" i="1" dirty="0">
                <a:latin typeface="Arial" panose="020B0604020202020204" pitchFamily="34" charset="0"/>
                <a:cs typeface="Arial" panose="020B0604020202020204" pitchFamily="34" charset="0"/>
              </a:rPr>
              <a:t>-Se-S compound.</a:t>
            </a:r>
          </a:p>
        </p:txBody>
      </p:sp>
    </p:spTree>
    <p:extLst>
      <p:ext uri="{BB962C8B-B14F-4D97-AF65-F5344CB8AC3E}">
        <p14:creationId xmlns:p14="http://schemas.microsoft.com/office/powerpoint/2010/main" val="13863743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758542" y="139211"/>
            <a:ext cx="8909459" cy="649705"/>
          </a:xfrm>
          <a:prstGeom prst="rect">
            <a:avLst/>
          </a:prstGeom>
        </p:spPr>
        <p:txBody>
          <a:bodyPr/>
          <a:lstStyle/>
          <a:p>
            <a:pPr algn="ctr"/>
            <a:r>
              <a:rPr sz="4200" dirty="0">
                <a:solidFill>
                  <a:srgbClr val="000000"/>
                </a:solidFill>
                <a:latin typeface="Helvetica" charset="0"/>
                <a:ea typeface="Helvetica" charset="0"/>
                <a:cs typeface="Helvetica" charset="0"/>
              </a:rPr>
              <a:t>Acknowledgements</a:t>
            </a:r>
          </a:p>
        </p:txBody>
      </p:sp>
      <p:pic>
        <p:nvPicPr>
          <p:cNvPr id="270" name="pasted-image.tif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9046" y="2716430"/>
            <a:ext cx="4268414" cy="1645920"/>
          </a:xfrm>
          <a:prstGeom prst="rect">
            <a:avLst/>
          </a:prstGeom>
          <a:ln w="12700">
            <a:miter lim="400000"/>
          </a:ln>
        </p:spPr>
      </p:pic>
      <p:pic>
        <p:nvPicPr>
          <p:cNvPr id="273" name="pasted-imag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5490" y="2716430"/>
            <a:ext cx="2472744" cy="1645920"/>
          </a:xfrm>
          <a:prstGeom prst="rect">
            <a:avLst/>
          </a:prstGeom>
          <a:ln w="12700">
            <a:miter lim="400000"/>
          </a:ln>
        </p:spPr>
      </p:pic>
      <p:pic>
        <p:nvPicPr>
          <p:cNvPr id="274" name="pasted-image.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3901" y="2716430"/>
            <a:ext cx="2450417" cy="1645920"/>
          </a:xfrm>
          <a:prstGeom prst="rect">
            <a:avLst/>
          </a:prstGeom>
          <a:ln w="12700">
            <a:miter lim="400000"/>
          </a:ln>
        </p:spPr>
      </p:pic>
      <p:sp>
        <p:nvSpPr>
          <p:cNvPr id="276" name="Shape 276"/>
          <p:cNvSpPr/>
          <p:nvPr/>
        </p:nvSpPr>
        <p:spPr>
          <a:xfrm>
            <a:off x="7224762" y="3795808"/>
            <a:ext cx="857607"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solidFill>
                  <a:schemeClr val="accent4">
                    <a:hueOff val="366961"/>
                    <a:satOff val="4172"/>
                    <a:lumOff val="11129"/>
                  </a:schemeClr>
                </a:solidFill>
              </a:defRPr>
            </a:lvl1pPr>
          </a:lstStyle>
          <a:p>
            <a:r>
              <a:rPr sz="2250" dirty="0">
                <a:solidFill>
                  <a:srgbClr val="FFFF00"/>
                </a:solidFill>
                <a:latin typeface="Helvetica" charset="0"/>
                <a:ea typeface="Helvetica" charset="0"/>
                <a:cs typeface="Helvetica" charset="0"/>
              </a:rPr>
              <a:t>LCRC</a:t>
            </a:r>
          </a:p>
        </p:txBody>
      </p:sp>
      <p:sp>
        <p:nvSpPr>
          <p:cNvPr id="11" name="TextBox 10">
            <a:extLst>
              <a:ext uri="{FF2B5EF4-FFF2-40B4-BE49-F238E27FC236}">
                <a16:creationId xmlns:a16="http://schemas.microsoft.com/office/drawing/2014/main" id="{CB4B7A75-3A67-8041-AEA8-A934126B93DC}"/>
              </a:ext>
            </a:extLst>
          </p:cNvPr>
          <p:cNvSpPr txBox="1"/>
          <p:nvPr/>
        </p:nvSpPr>
        <p:spPr>
          <a:xfrm>
            <a:off x="1847629" y="6064576"/>
            <a:ext cx="8751096" cy="584775"/>
          </a:xfrm>
          <a:prstGeom prst="rect">
            <a:avLst/>
          </a:prstGeom>
          <a:noFill/>
        </p:spPr>
        <p:txBody>
          <a:bodyPr wrap="square" rtlCol="0">
            <a:spAutoFit/>
          </a:bodyPr>
          <a:lstStyle/>
          <a:p>
            <a:pPr algn="ctr"/>
            <a:r>
              <a:rPr lang="en-US" sz="3200" dirty="0"/>
              <a:t>CONTACT: </a:t>
            </a:r>
            <a:r>
              <a:rPr lang="en-US" sz="3200" dirty="0">
                <a:solidFill>
                  <a:srgbClr val="0432FF"/>
                </a:solidFill>
                <a:hlinkClick r:id="rId5">
                  <a:extLst>
                    <a:ext uri="{A12FA001-AC4F-418D-AE19-62706E023703}">
                      <ahyp:hlinkClr xmlns:ahyp="http://schemas.microsoft.com/office/drawing/2018/hyperlinkcolor" val="tx"/>
                    </a:ext>
                  </a:extLst>
                </a:hlinkClick>
              </a:rPr>
              <a:t>mannodiarun@anl.gov</a:t>
            </a:r>
            <a:endParaRPr lang="en-US" sz="3200" dirty="0">
              <a:solidFill>
                <a:srgbClr val="0432FF"/>
              </a:solidFill>
            </a:endParaRPr>
          </a:p>
        </p:txBody>
      </p:sp>
      <p:sp>
        <p:nvSpPr>
          <p:cNvPr id="3" name="TextBox 2">
            <a:extLst>
              <a:ext uri="{FF2B5EF4-FFF2-40B4-BE49-F238E27FC236}">
                <a16:creationId xmlns:a16="http://schemas.microsoft.com/office/drawing/2014/main" id="{A5F1D4E9-EAA7-EA48-B026-A44444CF48E7}"/>
              </a:ext>
            </a:extLst>
          </p:cNvPr>
          <p:cNvSpPr txBox="1"/>
          <p:nvPr/>
        </p:nvSpPr>
        <p:spPr>
          <a:xfrm>
            <a:off x="852222" y="1096738"/>
            <a:ext cx="10722096" cy="1261884"/>
          </a:xfrm>
          <a:prstGeom prst="rect">
            <a:avLst/>
          </a:prstGeom>
          <a:noFill/>
        </p:spPr>
        <p:txBody>
          <a:bodyPr wrap="square" rtlCol="0">
            <a:spAutoFit/>
          </a:bodyPr>
          <a:lstStyle/>
          <a:p>
            <a:pPr algn="ctr"/>
            <a:r>
              <a:rPr lang="en-US" sz="3200" i="1" dirty="0">
                <a:solidFill>
                  <a:schemeClr val="tx1">
                    <a:lumMod val="75000"/>
                  </a:schemeClr>
                </a:solidFill>
              </a:rPr>
              <a:t>Argonne LDRD: Office of Science #</a:t>
            </a:r>
            <a:r>
              <a:rPr lang="en-US" sz="3200" i="1" dirty="0">
                <a:solidFill>
                  <a:schemeClr val="tx1">
                    <a:lumMod val="75000"/>
                  </a:schemeClr>
                </a:solidFill>
                <a:latin typeface="Helvetica" charset="0"/>
                <a:ea typeface="Helvetica" charset="0"/>
                <a:cs typeface="Helvetica" charset="0"/>
              </a:rPr>
              <a:t>DE-AC02-06CH11357</a:t>
            </a:r>
          </a:p>
          <a:p>
            <a:pPr algn="ctr"/>
            <a:endParaRPr lang="en-US" sz="1200" i="1" dirty="0">
              <a:solidFill>
                <a:schemeClr val="tx1">
                  <a:lumMod val="75000"/>
                </a:schemeClr>
              </a:solidFill>
            </a:endParaRPr>
          </a:p>
          <a:p>
            <a:pPr algn="ctr"/>
            <a:r>
              <a:rPr lang="en-US" sz="3200" i="1" dirty="0">
                <a:solidFill>
                  <a:schemeClr val="tx1">
                    <a:lumMod val="75000"/>
                  </a:schemeClr>
                </a:solidFill>
              </a:rPr>
              <a:t>EERE PVRD: SunShot program #DOE DEEE005956.</a:t>
            </a:r>
          </a:p>
        </p:txBody>
      </p:sp>
      <p:pic>
        <p:nvPicPr>
          <p:cNvPr id="12" name="pasted-image.tiff">
            <a:extLst>
              <a:ext uri="{FF2B5EF4-FFF2-40B4-BE49-F238E27FC236}">
                <a16:creationId xmlns:a16="http://schemas.microsoft.com/office/drawing/2014/main" id="{979F1F8F-E114-474E-A2C7-96FA3DDDEB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89517" y="4602419"/>
            <a:ext cx="2875885" cy="1339454"/>
          </a:xfrm>
          <a:prstGeom prst="rect">
            <a:avLst/>
          </a:prstGeom>
          <a:ln w="12700">
            <a:miter lim="400000"/>
          </a:ln>
        </p:spPr>
      </p:pic>
      <p:pic>
        <p:nvPicPr>
          <p:cNvPr id="13" name="pasted-image.tiff">
            <a:extLst>
              <a:ext uri="{FF2B5EF4-FFF2-40B4-BE49-F238E27FC236}">
                <a16:creationId xmlns:a16="http://schemas.microsoft.com/office/drawing/2014/main" id="{2D8FCE6E-9F14-514C-9657-2E10CF61BA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24165" y="4695767"/>
            <a:ext cx="3447757" cy="1116212"/>
          </a:xfrm>
          <a:prstGeom prst="rect">
            <a:avLst/>
          </a:prstGeom>
          <a:ln w="12700">
            <a:miter lim="400000"/>
          </a:ln>
        </p:spPr>
      </p:pic>
    </p:spTree>
    <p:extLst>
      <p:ext uri="{BB962C8B-B14F-4D97-AF65-F5344CB8AC3E}">
        <p14:creationId xmlns:p14="http://schemas.microsoft.com/office/powerpoint/2010/main" val="170329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043699" y="2379307"/>
            <a:ext cx="8372475" cy="2391214"/>
          </a:xfrm>
        </p:spPr>
        <p:txBody>
          <a:bodyPr/>
          <a:lstStyle/>
          <a:p>
            <a:pPr algn="ctr"/>
            <a:r>
              <a:rPr lang="en-US" sz="6400" dirty="0">
                <a:latin typeface="Helvetica" charset="0"/>
                <a:ea typeface="Helvetica" charset="0"/>
                <a:cs typeface="Helvetica" charset="0"/>
              </a:rPr>
              <a:t>THANK YOU</a:t>
            </a:r>
          </a:p>
        </p:txBody>
      </p:sp>
    </p:spTree>
    <p:extLst>
      <p:ext uri="{BB962C8B-B14F-4D97-AF65-F5344CB8AC3E}">
        <p14:creationId xmlns:p14="http://schemas.microsoft.com/office/powerpoint/2010/main" val="737290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34">
            <a:extLst>
              <a:ext uri="{FF2B5EF4-FFF2-40B4-BE49-F238E27FC236}">
                <a16:creationId xmlns:a16="http://schemas.microsoft.com/office/drawing/2014/main" id="{53D8AA52-D94B-7246-BF2A-1F016E1D6437}"/>
              </a:ext>
            </a:extLst>
          </p:cNvPr>
          <p:cNvSpPr>
            <a:spLocks noGrp="1"/>
          </p:cNvSpPr>
          <p:nvPr>
            <p:ph type="title"/>
          </p:nvPr>
        </p:nvSpPr>
        <p:spPr>
          <a:xfrm>
            <a:off x="318656" y="100361"/>
            <a:ext cx="11873344" cy="761983"/>
          </a:xfrm>
          <a:prstGeom prst="rect">
            <a:avLst/>
          </a:prstGeom>
        </p:spPr>
        <p:txBody>
          <a:bodyPr/>
          <a:lstStyle/>
          <a:p>
            <a:pPr algn="ctr">
              <a:defRPr sz="5400"/>
            </a:pPr>
            <a:r>
              <a:rPr lang="en-US" sz="4200" dirty="0">
                <a:solidFill>
                  <a:srgbClr val="000000"/>
                </a:solidFill>
                <a:latin typeface="Helvetica" pitchFamily="2" charset="0"/>
              </a:rPr>
              <a:t>Overview</a:t>
            </a:r>
            <a:endParaRPr sz="4200" dirty="0">
              <a:solidFill>
                <a:srgbClr val="000000"/>
              </a:solidFill>
              <a:latin typeface="Helvetica" pitchFamily="2" charset="0"/>
            </a:endParaRPr>
          </a:p>
        </p:txBody>
      </p:sp>
      <p:sp>
        <p:nvSpPr>
          <p:cNvPr id="6" name="TextBox 5">
            <a:extLst>
              <a:ext uri="{FF2B5EF4-FFF2-40B4-BE49-F238E27FC236}">
                <a16:creationId xmlns:a16="http://schemas.microsoft.com/office/drawing/2014/main" id="{B1E95779-BE96-3149-9899-E03351C2BCBE}"/>
              </a:ext>
            </a:extLst>
          </p:cNvPr>
          <p:cNvSpPr txBox="1"/>
          <p:nvPr/>
        </p:nvSpPr>
        <p:spPr>
          <a:xfrm>
            <a:off x="485422" y="626429"/>
            <a:ext cx="11164711" cy="6247864"/>
          </a:xfrm>
          <a:prstGeom prst="rect">
            <a:avLst/>
          </a:prstGeom>
          <a:noFill/>
        </p:spPr>
        <p:txBody>
          <a:bodyPr wrap="square" rtlCol="0">
            <a:spAutoFit/>
          </a:bodyPr>
          <a:lstStyle/>
          <a:p>
            <a:r>
              <a:rPr lang="en-US" sz="2000" dirty="0"/>
              <a:t>In this Tutorial, we will follow a fairly standard workflow in AI applications in Science. The problem involves generating a mapping from a set of descriptors X to a set of properties P using machine learning. The steps typically include:</a:t>
            </a:r>
          </a:p>
          <a:p>
            <a:pPr marL="285750" indent="-285750">
              <a:buFont typeface="Arial" panose="020B0604020202020204" pitchFamily="34" charset="0"/>
              <a:buChar char="•"/>
            </a:pPr>
            <a:r>
              <a:rPr lang="en-US" sz="2000" dirty="0"/>
              <a:t>Find raw data from experiments or simulations (or both).</a:t>
            </a:r>
          </a:p>
          <a:p>
            <a:pPr marL="285750" indent="-285750">
              <a:buFont typeface="Arial" panose="020B0604020202020204" pitchFamily="34" charset="0"/>
              <a:buChar char="•"/>
            </a:pPr>
            <a:r>
              <a:rPr lang="en-US" sz="2000" dirty="0"/>
              <a:t>Extract relevant information from the raw data.</a:t>
            </a:r>
          </a:p>
          <a:p>
            <a:pPr marL="285750" indent="-285750">
              <a:buFont typeface="Arial" panose="020B0604020202020204" pitchFamily="34" charset="0"/>
              <a:buChar char="•"/>
            </a:pPr>
            <a:r>
              <a:rPr lang="en-US" sz="2000" dirty="0"/>
              <a:t>Generate descriptors X – try to check which of the descriptors are relevant and which are not with a goal of getting a minimal set of relevant descriptors (dimensional reduction).</a:t>
            </a:r>
          </a:p>
          <a:p>
            <a:pPr marL="285750" indent="-285750">
              <a:buFont typeface="Arial" panose="020B0604020202020204" pitchFamily="34" charset="0"/>
              <a:buChar char="•"/>
            </a:pPr>
            <a:r>
              <a:rPr lang="en-US" sz="2000" dirty="0"/>
              <a:t>Select a machine learning model that may be appropriate for the problem.</a:t>
            </a:r>
          </a:p>
          <a:p>
            <a:pPr marL="285750" indent="-285750">
              <a:buFont typeface="Arial" panose="020B0604020202020204" pitchFamily="34" charset="0"/>
              <a:buChar char="•"/>
            </a:pPr>
            <a:r>
              <a:rPr lang="en-US" sz="2000" dirty="0"/>
              <a:t>Set up a scheme to train the model on some subsets of the data, and use other subsets for validation.</a:t>
            </a:r>
          </a:p>
          <a:p>
            <a:pPr marL="285750" indent="-285750">
              <a:buFont typeface="Arial" panose="020B0604020202020204" pitchFamily="34" charset="0"/>
              <a:buChar char="•"/>
            </a:pPr>
            <a:r>
              <a:rPr lang="en-US" sz="2000" dirty="0"/>
              <a:t>Tweak the model to optimize it, maybe check other models to see if they work better.</a:t>
            </a:r>
          </a:p>
          <a:p>
            <a:pPr marL="285750" indent="-285750">
              <a:buFont typeface="Arial" panose="020B0604020202020204" pitchFamily="34" charset="0"/>
              <a:buChar char="•"/>
            </a:pPr>
            <a:r>
              <a:rPr lang="en-US" sz="2000" dirty="0"/>
              <a:t>Make predictions outside the training and validation domain. </a:t>
            </a:r>
          </a:p>
          <a:p>
            <a:endParaRPr lang="en-US" sz="2000" dirty="0"/>
          </a:p>
          <a:p>
            <a:r>
              <a:rPr lang="en-US" sz="2000" dirty="0"/>
              <a:t>In the particular case here, the problem involves defect levels in semiconductors, which is relevant for photovoltaics and optical absorption. However, the workflow is rather generic and applies broadly.</a:t>
            </a:r>
          </a:p>
          <a:p>
            <a:endParaRPr lang="en-US" sz="2000" dirty="0"/>
          </a:p>
          <a:p>
            <a:r>
              <a:rPr lang="en-US" sz="2000" dirty="0"/>
              <a:t>The data were in this case generated using atomistic density functional theory calculations, and there are some additional data points generated for checking how the final machine learning model works outside the training and validation sets.</a:t>
            </a:r>
          </a:p>
        </p:txBody>
      </p:sp>
    </p:spTree>
    <p:extLst>
      <p:ext uri="{BB962C8B-B14F-4D97-AF65-F5344CB8AC3E}">
        <p14:creationId xmlns:p14="http://schemas.microsoft.com/office/powerpoint/2010/main" val="2511919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34">
            <a:extLst>
              <a:ext uri="{FF2B5EF4-FFF2-40B4-BE49-F238E27FC236}">
                <a16:creationId xmlns:a16="http://schemas.microsoft.com/office/drawing/2014/main" id="{53D8AA52-D94B-7246-BF2A-1F016E1D6437}"/>
              </a:ext>
            </a:extLst>
          </p:cNvPr>
          <p:cNvSpPr>
            <a:spLocks noGrp="1"/>
          </p:cNvSpPr>
          <p:nvPr>
            <p:ph type="title"/>
          </p:nvPr>
        </p:nvSpPr>
        <p:spPr>
          <a:xfrm>
            <a:off x="318656" y="179383"/>
            <a:ext cx="11873344" cy="761983"/>
          </a:xfrm>
          <a:prstGeom prst="rect">
            <a:avLst/>
          </a:prstGeom>
        </p:spPr>
        <p:txBody>
          <a:bodyPr/>
          <a:lstStyle/>
          <a:p>
            <a:pPr algn="ctr">
              <a:defRPr sz="5400"/>
            </a:pPr>
            <a:r>
              <a:rPr lang="en-US" sz="4200" dirty="0">
                <a:solidFill>
                  <a:srgbClr val="000000"/>
                </a:solidFill>
                <a:latin typeface="Helvetica" pitchFamily="2" charset="0"/>
              </a:rPr>
              <a:t>Impurity Levels in Semiconductors</a:t>
            </a:r>
            <a:endParaRPr sz="4200" dirty="0">
              <a:solidFill>
                <a:srgbClr val="000000"/>
              </a:solidFill>
              <a:latin typeface="Helvetica" pitchFamily="2" charset="0"/>
            </a:endParaRPr>
          </a:p>
        </p:txBody>
      </p:sp>
      <p:pic>
        <p:nvPicPr>
          <p:cNvPr id="2" name="Picture 1">
            <a:extLst>
              <a:ext uri="{FF2B5EF4-FFF2-40B4-BE49-F238E27FC236}">
                <a16:creationId xmlns:a16="http://schemas.microsoft.com/office/drawing/2014/main" id="{91742221-E6A1-6D4D-8D9F-9868E2F8A422}"/>
              </a:ext>
            </a:extLst>
          </p:cNvPr>
          <p:cNvPicPr>
            <a:picLocks noChangeAspect="1"/>
          </p:cNvPicPr>
          <p:nvPr/>
        </p:nvPicPr>
        <p:blipFill>
          <a:blip r:embed="rId2"/>
          <a:stretch>
            <a:fillRect/>
          </a:stretch>
        </p:blipFill>
        <p:spPr>
          <a:xfrm>
            <a:off x="526473" y="1270788"/>
            <a:ext cx="6949440" cy="5212080"/>
          </a:xfrm>
          <a:prstGeom prst="rect">
            <a:avLst/>
          </a:prstGeom>
        </p:spPr>
      </p:pic>
      <p:sp>
        <p:nvSpPr>
          <p:cNvPr id="4" name="TextBox 3">
            <a:extLst>
              <a:ext uri="{FF2B5EF4-FFF2-40B4-BE49-F238E27FC236}">
                <a16:creationId xmlns:a16="http://schemas.microsoft.com/office/drawing/2014/main" id="{F0188A52-4FA5-6145-8141-3B7643520EF9}"/>
              </a:ext>
            </a:extLst>
          </p:cNvPr>
          <p:cNvSpPr txBox="1"/>
          <p:nvPr/>
        </p:nvSpPr>
        <p:spPr>
          <a:xfrm>
            <a:off x="7894596" y="1814725"/>
            <a:ext cx="4061875" cy="2062103"/>
          </a:xfrm>
          <a:prstGeom prst="rect">
            <a:avLst/>
          </a:prstGeom>
          <a:noFill/>
          <a:ln w="12700">
            <a:solidFill>
              <a:schemeClr val="accent1"/>
            </a:solidFill>
          </a:ln>
        </p:spPr>
        <p:txBody>
          <a:bodyPr wrap="square" rtlCol="0">
            <a:spAutoFit/>
          </a:bodyPr>
          <a:lstStyle/>
          <a:p>
            <a:pPr algn="ctr"/>
            <a:r>
              <a:rPr lang="en-US" sz="2800" b="1" dirty="0">
                <a:latin typeface="Helvetica" pitchFamily="2" charset="0"/>
              </a:rPr>
              <a:t>Experimental</a:t>
            </a:r>
          </a:p>
          <a:p>
            <a:endParaRPr lang="en-US" sz="1000" dirty="0">
              <a:latin typeface="Helvetica" pitchFamily="2" charset="0"/>
              <a:sym typeface="Wingdings" pitchFamily="2" charset="2"/>
            </a:endParaRPr>
          </a:p>
          <a:p>
            <a:pPr marL="342900" indent="-342900">
              <a:buFont typeface="Arial" panose="020B0604020202020204" pitchFamily="34" charset="0"/>
              <a:buChar char="•"/>
            </a:pPr>
            <a:r>
              <a:rPr lang="en-US" sz="2200" dirty="0">
                <a:latin typeface="Helvetica" pitchFamily="2" charset="0"/>
                <a:sym typeface="Wingdings" pitchFamily="2" charset="2"/>
              </a:rPr>
              <a:t>Sample preparation difficult with DLTS or CL.</a:t>
            </a:r>
          </a:p>
          <a:p>
            <a:pPr marL="342900" indent="-342900">
              <a:buFont typeface="Arial" panose="020B0604020202020204" pitchFamily="34" charset="0"/>
              <a:buChar char="•"/>
            </a:pPr>
            <a:r>
              <a:rPr lang="en-US" sz="2200" dirty="0">
                <a:latin typeface="Helvetica" pitchFamily="2" charset="0"/>
                <a:sym typeface="Wingdings" pitchFamily="2" charset="2"/>
              </a:rPr>
              <a:t>Difficult to assign observed levels to particular defect.</a:t>
            </a:r>
          </a:p>
        </p:txBody>
      </p:sp>
      <p:sp>
        <p:nvSpPr>
          <p:cNvPr id="5" name="TextBox 4">
            <a:extLst>
              <a:ext uri="{FF2B5EF4-FFF2-40B4-BE49-F238E27FC236}">
                <a16:creationId xmlns:a16="http://schemas.microsoft.com/office/drawing/2014/main" id="{C93E1607-BF9C-8E49-91DC-DD8E4ED2A65D}"/>
              </a:ext>
            </a:extLst>
          </p:cNvPr>
          <p:cNvSpPr txBox="1"/>
          <p:nvPr/>
        </p:nvSpPr>
        <p:spPr>
          <a:xfrm>
            <a:off x="7894596" y="4195499"/>
            <a:ext cx="4061875" cy="2492990"/>
          </a:xfrm>
          <a:prstGeom prst="rect">
            <a:avLst/>
          </a:prstGeom>
          <a:noFill/>
          <a:ln w="12700">
            <a:solidFill>
              <a:schemeClr val="accent1"/>
            </a:solidFill>
          </a:ln>
        </p:spPr>
        <p:txBody>
          <a:bodyPr wrap="square" rtlCol="0">
            <a:spAutoFit/>
          </a:bodyPr>
          <a:lstStyle/>
          <a:p>
            <a:pPr algn="ctr"/>
            <a:r>
              <a:rPr lang="en-US" sz="2800" b="1" dirty="0">
                <a:latin typeface="Helvetica" pitchFamily="2" charset="0"/>
              </a:rPr>
              <a:t>Density Functional Theory (DFT)</a:t>
            </a:r>
          </a:p>
          <a:p>
            <a:pPr algn="ctr"/>
            <a:endParaRPr lang="en-US" sz="1000" b="1" dirty="0">
              <a:latin typeface="Helvetica" pitchFamily="2" charset="0"/>
            </a:endParaRPr>
          </a:p>
          <a:p>
            <a:pPr marL="342900" indent="-342900">
              <a:buFont typeface="Arial" panose="020B0604020202020204" pitchFamily="34" charset="0"/>
              <a:buChar char="•"/>
            </a:pPr>
            <a:r>
              <a:rPr lang="en-US" sz="2200" dirty="0">
                <a:latin typeface="Helvetica" pitchFamily="2" charset="0"/>
                <a:sym typeface="Wingdings" pitchFamily="2" charset="2"/>
              </a:rPr>
              <a:t>Large supercells, charge states  expensive.</a:t>
            </a:r>
          </a:p>
          <a:p>
            <a:pPr marL="342900" indent="-342900">
              <a:buFont typeface="Arial" panose="020B0604020202020204" pitchFamily="34" charset="0"/>
              <a:buChar char="•"/>
            </a:pPr>
            <a:r>
              <a:rPr lang="en-US" sz="2200" dirty="0">
                <a:latin typeface="Helvetica" pitchFamily="2" charset="0"/>
                <a:sym typeface="Wingdings" pitchFamily="2" charset="2"/>
              </a:rPr>
              <a:t>Prior knowledge not utilized for new defect levels.</a:t>
            </a:r>
          </a:p>
        </p:txBody>
      </p:sp>
      <p:sp>
        <p:nvSpPr>
          <p:cNvPr id="3" name="TextBox 2">
            <a:extLst>
              <a:ext uri="{FF2B5EF4-FFF2-40B4-BE49-F238E27FC236}">
                <a16:creationId xmlns:a16="http://schemas.microsoft.com/office/drawing/2014/main" id="{DA09E8B5-12FE-3245-90B4-4B3A1ED32F41}"/>
              </a:ext>
            </a:extLst>
          </p:cNvPr>
          <p:cNvSpPr txBox="1"/>
          <p:nvPr/>
        </p:nvSpPr>
        <p:spPr>
          <a:xfrm>
            <a:off x="7894597" y="1085658"/>
            <a:ext cx="4061874" cy="584775"/>
          </a:xfrm>
          <a:prstGeom prst="rect">
            <a:avLst/>
          </a:prstGeom>
          <a:noFill/>
        </p:spPr>
        <p:txBody>
          <a:bodyPr wrap="square" rtlCol="0">
            <a:spAutoFit/>
          </a:bodyPr>
          <a:lstStyle/>
          <a:p>
            <a:pPr algn="ctr"/>
            <a:r>
              <a:rPr lang="en-US" sz="3200" b="1" dirty="0"/>
              <a:t>CHALLENGES</a:t>
            </a:r>
          </a:p>
        </p:txBody>
      </p:sp>
    </p:spTree>
    <p:extLst>
      <p:ext uri="{BB962C8B-B14F-4D97-AF65-F5344CB8AC3E}">
        <p14:creationId xmlns:p14="http://schemas.microsoft.com/office/powerpoint/2010/main" val="4001239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F75CA6-FD85-474E-83E1-0A277D1A2FF0}"/>
              </a:ext>
            </a:extLst>
          </p:cNvPr>
          <p:cNvSpPr txBox="1"/>
          <p:nvPr/>
        </p:nvSpPr>
        <p:spPr>
          <a:xfrm>
            <a:off x="2895771" y="869012"/>
            <a:ext cx="3094247"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Semiconductor + impurity</a:t>
            </a:r>
            <a:endParaRPr lang="en-US" baseline="-25000" dirty="0">
              <a:latin typeface="Arial" panose="020B0604020202020204" pitchFamily="34" charset="0"/>
              <a:cs typeface="Arial" panose="020B0604020202020204" pitchFamily="34" charset="0"/>
            </a:endParaRPr>
          </a:p>
        </p:txBody>
      </p:sp>
      <p:sp>
        <p:nvSpPr>
          <p:cNvPr id="14" name="Title 12">
            <a:extLst>
              <a:ext uri="{FF2B5EF4-FFF2-40B4-BE49-F238E27FC236}">
                <a16:creationId xmlns:a16="http://schemas.microsoft.com/office/drawing/2014/main" id="{B1D4329B-F980-A940-B461-79A70B2C5246}"/>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Predicting Impurity Behavior in Semiconductors</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sp>
        <p:nvSpPr>
          <p:cNvPr id="23" name="TextBox 22">
            <a:extLst>
              <a:ext uri="{FF2B5EF4-FFF2-40B4-BE49-F238E27FC236}">
                <a16:creationId xmlns:a16="http://schemas.microsoft.com/office/drawing/2014/main" id="{BEEA31A6-FAE5-C04B-AE82-BDC6301B83A7}"/>
              </a:ext>
            </a:extLst>
          </p:cNvPr>
          <p:cNvSpPr txBox="1"/>
          <p:nvPr/>
        </p:nvSpPr>
        <p:spPr>
          <a:xfrm>
            <a:off x="418315" y="1127100"/>
            <a:ext cx="2549187"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“Computational Study of Pb Substitution in MAPbBr</a:t>
            </a:r>
            <a:r>
              <a:rPr lang="en-US" baseline="-5999" dirty="0"/>
              <a:t>3</a:t>
            </a:r>
            <a:r>
              <a:rPr lang="en-US" dirty="0"/>
              <a:t>”, </a:t>
            </a:r>
            <a:r>
              <a:rPr lang="en-US" b="1" i="1" dirty="0"/>
              <a:t>Chem. Mater.</a:t>
            </a:r>
            <a:r>
              <a:rPr lang="en-US" dirty="0"/>
              <a:t> (2019).</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dirty="0"/>
              <a:t>"Machine-learned impurity level prediction for Cd chalcogenides”, </a:t>
            </a:r>
            <a:r>
              <a:rPr lang="en-US" b="1" i="1" dirty="0" err="1"/>
              <a:t>npj</a:t>
            </a:r>
            <a:r>
              <a:rPr lang="en-US" b="1" i="1" dirty="0"/>
              <a:t> </a:t>
            </a:r>
            <a:r>
              <a:rPr lang="en-US" b="1" i="1" dirty="0" err="1"/>
              <a:t>Comput</a:t>
            </a:r>
            <a:r>
              <a:rPr lang="en-US" b="1" i="1" dirty="0"/>
              <a:t>. Mater.</a:t>
            </a:r>
            <a:r>
              <a:rPr lang="en-US" b="1" dirty="0"/>
              <a:t> </a:t>
            </a:r>
            <a:r>
              <a:rPr lang="en-US" dirty="0"/>
              <a:t>(2020).</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dirty="0"/>
              <a:t>“Impurity Level Prediction and Screening in Halide Perovskites using Machine Learning”, </a:t>
            </a:r>
            <a:r>
              <a:rPr lang="en-US" i="1" dirty="0"/>
              <a:t>in prep</a:t>
            </a:r>
            <a:r>
              <a:rPr lang="en-US" dirty="0"/>
              <a:t>.</a:t>
            </a:r>
          </a:p>
        </p:txBody>
      </p:sp>
      <p:pic>
        <p:nvPicPr>
          <p:cNvPr id="24" name="Image" descr="Image">
            <a:extLst>
              <a:ext uri="{FF2B5EF4-FFF2-40B4-BE49-F238E27FC236}">
                <a16:creationId xmlns:a16="http://schemas.microsoft.com/office/drawing/2014/main" id="{8349FA8B-AE26-1046-B58A-23C090FFCB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4696" y="1278176"/>
            <a:ext cx="1782723" cy="1785938"/>
          </a:xfrm>
          <a:prstGeom prst="rect">
            <a:avLst/>
          </a:prstGeom>
          <a:ln w="12700">
            <a:miter lim="400000"/>
          </a:ln>
        </p:spPr>
      </p:pic>
      <p:sp>
        <p:nvSpPr>
          <p:cNvPr id="52" name="Rounded Rectangle 51">
            <a:extLst>
              <a:ext uri="{FF2B5EF4-FFF2-40B4-BE49-F238E27FC236}">
                <a16:creationId xmlns:a16="http://schemas.microsoft.com/office/drawing/2014/main" id="{557E4E69-F84A-F54C-9783-168C954C2EF3}"/>
              </a:ext>
            </a:extLst>
          </p:cNvPr>
          <p:cNvSpPr/>
          <p:nvPr/>
        </p:nvSpPr>
        <p:spPr>
          <a:xfrm>
            <a:off x="6260951" y="1395511"/>
            <a:ext cx="5671598" cy="1508760"/>
          </a:xfrm>
          <a:prstGeom prst="roundRect">
            <a:avLst/>
          </a:prstGeom>
          <a:solidFill>
            <a:schemeClr val="bg1">
              <a:lumMod val="85000"/>
              <a:alpha val="5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solidFill>
                  <a:schemeClr val="tx1"/>
                </a:solidFill>
                <a:latin typeface="Arial" panose="020B0604020202020204" pitchFamily="34" charset="0"/>
                <a:cs typeface="Arial" panose="020B0604020202020204" pitchFamily="34" charset="0"/>
              </a:rPr>
              <a:t>Density Functional Theory</a:t>
            </a:r>
          </a:p>
          <a:p>
            <a:pPr algn="ct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 = E(</a:t>
            </a:r>
            <a:r>
              <a:rPr lang="en-US" dirty="0" err="1">
                <a:solidFill>
                  <a:schemeClr val="tx1"/>
                </a:solidFill>
                <a:latin typeface="Arial" panose="020B0604020202020204" pitchFamily="34" charset="0"/>
                <a:cs typeface="Arial" panose="020B0604020202020204" pitchFamily="34" charset="0"/>
              </a:rPr>
              <a:t>D</a:t>
            </a:r>
            <a:r>
              <a:rPr lang="en-US" baseline="30000" dirty="0" err="1">
                <a:solidFill>
                  <a:schemeClr val="tx1"/>
                </a:solidFill>
                <a:latin typeface="Arial" panose="020B0604020202020204" pitchFamily="34" charset="0"/>
                <a:cs typeface="Arial" panose="020B0604020202020204" pitchFamily="34" charset="0"/>
              </a:rPr>
              <a:t>q</a:t>
            </a:r>
            <a:r>
              <a:rPr lang="en-US" dirty="0">
                <a:solidFill>
                  <a:schemeClr val="tx1"/>
                </a:solidFill>
                <a:latin typeface="Arial" panose="020B0604020202020204" pitchFamily="34" charset="0"/>
                <a:cs typeface="Arial" panose="020B0604020202020204" pitchFamily="34" charset="0"/>
              </a:rPr>
              <a:t>) – E(bulk) + ∑</a:t>
            </a:r>
            <a:r>
              <a:rPr lang="en-US" dirty="0" err="1">
                <a:solidFill>
                  <a:schemeClr val="tx1"/>
                </a:solidFill>
                <a:latin typeface="Arial" panose="020B0604020202020204" pitchFamily="34" charset="0"/>
                <a:cs typeface="Arial" panose="020B0604020202020204" pitchFamily="34" charset="0"/>
              </a:rPr>
              <a:t>n</a:t>
            </a:r>
            <a:r>
              <a:rPr lang="en-US" baseline="-25000" dirty="0" err="1">
                <a:solidFill>
                  <a:schemeClr val="tx1"/>
                </a:solidFill>
                <a:latin typeface="Arial" panose="020B0604020202020204" pitchFamily="34" charset="0"/>
                <a:cs typeface="Arial" panose="020B0604020202020204" pitchFamily="34" charset="0"/>
              </a:rPr>
              <a:t>i</a:t>
            </a:r>
            <a:r>
              <a:rPr lang="en-US" dirty="0" err="1">
                <a:solidFill>
                  <a:schemeClr val="tx1"/>
                </a:solidFill>
                <a:latin typeface="Arial" panose="020B0604020202020204" pitchFamily="34" charset="0"/>
                <a:cs typeface="Arial" panose="020B0604020202020204" pitchFamily="34" charset="0"/>
              </a:rPr>
              <a:t>µ</a:t>
            </a:r>
            <a:r>
              <a:rPr lang="en-US" baseline="-25000" dirty="0" err="1">
                <a:solidFill>
                  <a:schemeClr val="tx1"/>
                </a:solidFill>
                <a:latin typeface="Arial" panose="020B0604020202020204" pitchFamily="34" charset="0"/>
                <a:cs typeface="Arial" panose="020B0604020202020204" pitchFamily="34" charset="0"/>
              </a:rPr>
              <a:t>i</a:t>
            </a:r>
            <a:r>
              <a:rPr lang="en-US" dirty="0">
                <a:solidFill>
                  <a:schemeClr val="tx1"/>
                </a:solidFill>
                <a:latin typeface="Arial" panose="020B0604020202020204" pitchFamily="34" charset="0"/>
                <a:cs typeface="Arial" panose="020B0604020202020204" pitchFamily="34" charset="0"/>
              </a:rPr>
              <a:t> + q(</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F</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vbm</a:t>
            </a:r>
            <a:r>
              <a:rPr lang="en-US" dirty="0">
                <a:solidFill>
                  <a:schemeClr val="tx1"/>
                </a:solidFill>
                <a:latin typeface="Arial" panose="020B0604020202020204" pitchFamily="34" charset="0"/>
                <a:cs typeface="Arial" panose="020B0604020202020204" pitchFamily="34" charset="0"/>
              </a:rPr>
              <a:t>) + </a:t>
            </a:r>
            <a:r>
              <a:rPr lang="en-US" dirty="0" err="1">
                <a:solidFill>
                  <a:schemeClr val="tx1"/>
                </a:solidFill>
                <a:latin typeface="Arial" panose="020B0604020202020204" pitchFamily="34" charset="0"/>
                <a:cs typeface="Arial" panose="020B0604020202020204" pitchFamily="34" charset="0"/>
              </a:rPr>
              <a:t>E</a:t>
            </a:r>
            <a:r>
              <a:rPr lang="en-US" baseline="-25000" dirty="0" err="1">
                <a:solidFill>
                  <a:schemeClr val="tx1"/>
                </a:solidFill>
                <a:latin typeface="Arial" panose="020B0604020202020204" pitchFamily="34" charset="0"/>
                <a:cs typeface="Arial" panose="020B0604020202020204" pitchFamily="34" charset="0"/>
              </a:rPr>
              <a:t>corr</a:t>
            </a:r>
            <a:endParaRPr lang="en-US" baseline="-25000" dirty="0">
              <a:solidFill>
                <a:schemeClr val="tx1"/>
              </a:solidFill>
              <a:latin typeface="Arial" panose="020B0604020202020204" pitchFamily="34" charset="0"/>
              <a:cs typeface="Arial" panose="020B0604020202020204" pitchFamily="34" charset="0"/>
            </a:endParaRPr>
          </a:p>
          <a:p>
            <a:endParaRPr lang="en-US" sz="9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Impurity levels: 𝜀(q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 = [ </a:t>
            </a: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 - </a:t>
            </a:r>
            <a:r>
              <a:rPr lang="en-US" dirty="0" err="1">
                <a:solidFill>
                  <a:schemeClr val="tx1"/>
                </a:solidFill>
                <a:latin typeface="Arial" panose="020B0604020202020204" pitchFamily="34" charset="0"/>
                <a:cs typeface="Arial" panose="020B0604020202020204" pitchFamily="34" charset="0"/>
              </a:rPr>
              <a:t>E</a:t>
            </a:r>
            <a:r>
              <a:rPr lang="en-US" baseline="30000" dirty="0" err="1">
                <a:solidFill>
                  <a:schemeClr val="tx1"/>
                </a:solidFill>
                <a:latin typeface="Arial" panose="020B0604020202020204" pitchFamily="34" charset="0"/>
                <a:cs typeface="Arial" panose="020B0604020202020204" pitchFamily="34" charset="0"/>
              </a:rPr>
              <a:t>f</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 ] / (q</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-q</a:t>
            </a:r>
            <a:r>
              <a:rPr lang="en-US" baseline="-25000" dirty="0">
                <a:solidFill>
                  <a:schemeClr val="tx1"/>
                </a:solidFill>
                <a:latin typeface="Arial" panose="020B0604020202020204" pitchFamily="34" charset="0"/>
                <a:cs typeface="Arial" panose="020B0604020202020204" pitchFamily="34" charset="0"/>
              </a:rPr>
              <a:t>1</a:t>
            </a:r>
            <a:r>
              <a:rPr lang="en-US" dirty="0">
                <a:solidFill>
                  <a:schemeClr val="tx1"/>
                </a:solidFill>
                <a:latin typeface="Arial" panose="020B0604020202020204" pitchFamily="34" charset="0"/>
                <a:cs typeface="Arial" panose="020B0604020202020204" pitchFamily="34" charset="0"/>
              </a:rPr>
              <a:t>)</a:t>
            </a:r>
          </a:p>
        </p:txBody>
      </p:sp>
      <p:cxnSp>
        <p:nvCxnSpPr>
          <p:cNvPr id="54" name="Straight Arrow Connector 53">
            <a:extLst>
              <a:ext uri="{FF2B5EF4-FFF2-40B4-BE49-F238E27FC236}">
                <a16:creationId xmlns:a16="http://schemas.microsoft.com/office/drawing/2014/main" id="{1FE9AD22-B8D4-434A-9C91-4C717A92F936}"/>
              </a:ext>
            </a:extLst>
          </p:cNvPr>
          <p:cNvCxnSpPr>
            <a:cxnSpLocks/>
          </p:cNvCxnSpPr>
          <p:nvPr/>
        </p:nvCxnSpPr>
        <p:spPr>
          <a:xfrm>
            <a:off x="5333569" y="2149892"/>
            <a:ext cx="927383" cy="2581"/>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F7517010-A9A0-444B-9D59-55453E30A2D4}"/>
              </a:ext>
            </a:extLst>
          </p:cNvPr>
          <p:cNvGrpSpPr/>
          <p:nvPr/>
        </p:nvGrpSpPr>
        <p:grpSpPr>
          <a:xfrm>
            <a:off x="6139664" y="3265258"/>
            <a:ext cx="4589647" cy="3200400"/>
            <a:chOff x="3171871" y="3457765"/>
            <a:chExt cx="4589647" cy="3200400"/>
          </a:xfrm>
        </p:grpSpPr>
        <p:pic>
          <p:nvPicPr>
            <p:cNvPr id="57" name="Picture 56">
              <a:extLst>
                <a:ext uri="{FF2B5EF4-FFF2-40B4-BE49-F238E27FC236}">
                  <a16:creationId xmlns:a16="http://schemas.microsoft.com/office/drawing/2014/main" id="{10E8783C-EE78-5043-B563-63515D27F4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1871" y="3457765"/>
              <a:ext cx="2400300" cy="3200400"/>
            </a:xfrm>
            <a:prstGeom prst="rect">
              <a:avLst/>
            </a:prstGeom>
          </p:spPr>
        </p:pic>
        <p:sp>
          <p:nvSpPr>
            <p:cNvPr id="58" name="TextBox 57">
              <a:extLst>
                <a:ext uri="{FF2B5EF4-FFF2-40B4-BE49-F238E27FC236}">
                  <a16:creationId xmlns:a16="http://schemas.microsoft.com/office/drawing/2014/main" id="{31ED9A1E-BD3A-7C4A-B1D2-EF7EA016AD28}"/>
                </a:ext>
              </a:extLst>
            </p:cNvPr>
            <p:cNvSpPr txBox="1"/>
            <p:nvPr/>
          </p:nvSpPr>
          <p:spPr>
            <a:xfrm>
              <a:off x="3902702" y="3911547"/>
              <a:ext cx="54053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-1/-2</a:t>
              </a:r>
            </a:p>
          </p:txBody>
        </p:sp>
        <p:sp>
          <p:nvSpPr>
            <p:cNvPr id="59" name="TextBox 58">
              <a:extLst>
                <a:ext uri="{FF2B5EF4-FFF2-40B4-BE49-F238E27FC236}">
                  <a16:creationId xmlns:a16="http://schemas.microsoft.com/office/drawing/2014/main" id="{4C2AFDC8-CD4A-0247-917B-5AE31E7CA3C7}"/>
                </a:ext>
              </a:extLst>
            </p:cNvPr>
            <p:cNvSpPr txBox="1"/>
            <p:nvPr/>
          </p:nvSpPr>
          <p:spPr>
            <a:xfrm>
              <a:off x="4612943" y="3797602"/>
              <a:ext cx="627095"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a:t>
              </a:r>
            </a:p>
          </p:txBody>
        </p:sp>
        <p:cxnSp>
          <p:nvCxnSpPr>
            <p:cNvPr id="60" name="Straight Connector 59">
              <a:extLst>
                <a:ext uri="{FF2B5EF4-FFF2-40B4-BE49-F238E27FC236}">
                  <a16:creationId xmlns:a16="http://schemas.microsoft.com/office/drawing/2014/main" id="{AC9E6EC8-9C75-F043-B48D-FFE9EAC31391}"/>
                </a:ext>
              </a:extLst>
            </p:cNvPr>
            <p:cNvCxnSpPr>
              <a:cxnSpLocks/>
            </p:cNvCxnSpPr>
            <p:nvPr/>
          </p:nvCxnSpPr>
          <p:spPr>
            <a:xfrm flipH="1" flipV="1">
              <a:off x="4957525" y="4057327"/>
              <a:ext cx="1" cy="327936"/>
            </a:xfrm>
            <a:prstGeom prst="line">
              <a:avLst/>
            </a:prstGeom>
            <a:ln w="12700">
              <a:prstDash val="sysDash"/>
              <a:tailEnd type="triangle"/>
            </a:ln>
            <a:effectLst>
              <a:outerShdw blurRad="38100" dist="25400" dir="540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C57C37B-7148-0347-8D98-91154B6B7FDB}"/>
                </a:ext>
              </a:extLst>
            </p:cNvPr>
            <p:cNvCxnSpPr>
              <a:cxnSpLocks/>
            </p:cNvCxnSpPr>
            <p:nvPr/>
          </p:nvCxnSpPr>
          <p:spPr>
            <a:xfrm flipV="1">
              <a:off x="3830376" y="4139542"/>
              <a:ext cx="204242" cy="111833"/>
            </a:xfrm>
            <a:prstGeom prst="line">
              <a:avLst/>
            </a:prstGeom>
            <a:ln w="12700">
              <a:prstDash val="sysDash"/>
              <a:tailEnd type="triangle"/>
            </a:ln>
            <a:effectLst>
              <a:outerShdw blurRad="38100" dist="25400" dir="540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3E3CEB5-B1F0-914F-9E66-43E8665FA1DC}"/>
                </a:ext>
              </a:extLst>
            </p:cNvPr>
            <p:cNvSpPr txBox="1"/>
            <p:nvPr/>
          </p:nvSpPr>
          <p:spPr>
            <a:xfrm>
              <a:off x="5620751" y="3834553"/>
              <a:ext cx="2140767" cy="24468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Impurity levels 𝜀(q</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/q</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a:p>
              <a:pPr algn="ctr"/>
              <a:endParaRPr lang="en-US" sz="900"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Fermi energies (E</a:t>
              </a:r>
              <a:r>
                <a:rPr lang="en-US" baseline="-25000" dirty="0">
                  <a:latin typeface="Arial" panose="020B0604020202020204" pitchFamily="34" charset="0"/>
                  <a:cs typeface="Arial" panose="020B0604020202020204" pitchFamily="34" charset="0"/>
                </a:rPr>
                <a:t>F</a:t>
              </a:r>
              <a:r>
                <a:rPr lang="en-US" dirty="0">
                  <a:latin typeface="Arial" panose="020B0604020202020204" pitchFamily="34" charset="0"/>
                  <a:cs typeface="Arial" panose="020B0604020202020204" pitchFamily="34" charset="0"/>
                </a:rPr>
                <a:t>) where defect transitions from one stable charge state (q</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to another (q</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p:txBody>
        </p:sp>
      </p:grpSp>
      <p:grpSp>
        <p:nvGrpSpPr>
          <p:cNvPr id="69" name="Group 68">
            <a:extLst>
              <a:ext uri="{FF2B5EF4-FFF2-40B4-BE49-F238E27FC236}">
                <a16:creationId xmlns:a16="http://schemas.microsoft.com/office/drawing/2014/main" id="{5E15A40D-5EAB-4A4C-9612-67331EEA192B}"/>
              </a:ext>
            </a:extLst>
          </p:cNvPr>
          <p:cNvGrpSpPr/>
          <p:nvPr/>
        </p:nvGrpSpPr>
        <p:grpSpPr>
          <a:xfrm>
            <a:off x="6279000" y="3066832"/>
            <a:ext cx="5236749" cy="830997"/>
            <a:chOff x="3311207" y="3259338"/>
            <a:chExt cx="5236749" cy="830997"/>
          </a:xfrm>
        </p:grpSpPr>
        <p:sp>
          <p:nvSpPr>
            <p:cNvPr id="70" name="TextBox 69">
              <a:extLst>
                <a:ext uri="{FF2B5EF4-FFF2-40B4-BE49-F238E27FC236}">
                  <a16:creationId xmlns:a16="http://schemas.microsoft.com/office/drawing/2014/main" id="{D73F390B-5CF3-424B-B1BB-A21795950FFB}"/>
                </a:ext>
              </a:extLst>
            </p:cNvPr>
            <p:cNvSpPr txBox="1"/>
            <p:nvPr/>
          </p:nvSpPr>
          <p:spPr>
            <a:xfrm>
              <a:off x="3311207" y="3259338"/>
              <a:ext cx="2448314" cy="830997"/>
            </a:xfrm>
            <a:prstGeom prst="rect">
              <a:avLst/>
            </a:prstGeom>
            <a:noFill/>
          </p:spPr>
          <p:txBody>
            <a:bodyPr wrap="square" rtlCol="0">
              <a:spAutoFit/>
            </a:bodyPr>
            <a:lstStyle/>
            <a:p>
              <a:pPr algn="ctr"/>
              <a:r>
                <a:rPr lang="en-US" sz="2400" dirty="0">
                  <a:solidFill>
                    <a:srgbClr val="FF0000"/>
                  </a:solidFill>
                  <a:latin typeface="Arial" panose="020B0604020202020204" pitchFamily="34" charset="0"/>
                  <a:cs typeface="Arial" panose="020B0604020202020204" pitchFamily="34" charset="0"/>
                </a:rPr>
                <a:t>Expensive DFT Computation</a:t>
              </a:r>
            </a:p>
          </p:txBody>
        </p:sp>
        <p:sp>
          <p:nvSpPr>
            <p:cNvPr id="71" name="TextBox 70">
              <a:extLst>
                <a:ext uri="{FF2B5EF4-FFF2-40B4-BE49-F238E27FC236}">
                  <a16:creationId xmlns:a16="http://schemas.microsoft.com/office/drawing/2014/main" id="{10278C55-1666-854C-936E-4E5E7187CBFF}"/>
                </a:ext>
              </a:extLst>
            </p:cNvPr>
            <p:cNvSpPr txBox="1"/>
            <p:nvPr/>
          </p:nvSpPr>
          <p:spPr>
            <a:xfrm>
              <a:off x="6438961" y="3259338"/>
              <a:ext cx="2108995" cy="830997"/>
            </a:xfrm>
            <a:prstGeom prst="rect">
              <a:avLst/>
            </a:prstGeom>
            <a:noFill/>
          </p:spPr>
          <p:txBody>
            <a:bodyPr wrap="square" rtlCol="0">
              <a:spAutoFit/>
            </a:bodyPr>
            <a:lstStyle/>
            <a:p>
              <a:pPr algn="ctr"/>
              <a:r>
                <a:rPr lang="en-US" sz="2400" dirty="0">
                  <a:solidFill>
                    <a:srgbClr val="0432FF"/>
                  </a:solidFill>
                  <a:latin typeface="Arial" panose="020B0604020202020204" pitchFamily="34" charset="0"/>
                  <a:cs typeface="Arial" panose="020B0604020202020204" pitchFamily="34" charset="0"/>
                </a:rPr>
                <a:t>ML prediction On-demand</a:t>
              </a:r>
            </a:p>
          </p:txBody>
        </p:sp>
      </p:grpSp>
      <p:grpSp>
        <p:nvGrpSpPr>
          <p:cNvPr id="3" name="Group 2">
            <a:extLst>
              <a:ext uri="{FF2B5EF4-FFF2-40B4-BE49-F238E27FC236}">
                <a16:creationId xmlns:a16="http://schemas.microsoft.com/office/drawing/2014/main" id="{00E66F60-417E-D046-9BCF-87824BC77F21}"/>
              </a:ext>
            </a:extLst>
          </p:cNvPr>
          <p:cNvGrpSpPr/>
          <p:nvPr/>
        </p:nvGrpSpPr>
        <p:grpSpPr>
          <a:xfrm>
            <a:off x="3310077" y="2904272"/>
            <a:ext cx="8632076" cy="3834618"/>
            <a:chOff x="3310077" y="2904272"/>
            <a:chExt cx="8632076" cy="3834618"/>
          </a:xfrm>
        </p:grpSpPr>
        <p:grpSp>
          <p:nvGrpSpPr>
            <p:cNvPr id="63" name="Group 62">
              <a:extLst>
                <a:ext uri="{FF2B5EF4-FFF2-40B4-BE49-F238E27FC236}">
                  <a16:creationId xmlns:a16="http://schemas.microsoft.com/office/drawing/2014/main" id="{488D3437-D22D-2D42-B6AC-5B04E090A99B}"/>
                </a:ext>
              </a:extLst>
            </p:cNvPr>
            <p:cNvGrpSpPr/>
            <p:nvPr/>
          </p:nvGrpSpPr>
          <p:grpSpPr>
            <a:xfrm>
              <a:off x="3310077" y="2904272"/>
              <a:ext cx="8622473" cy="3542960"/>
              <a:chOff x="342284" y="3096778"/>
              <a:chExt cx="8622473" cy="3542960"/>
            </a:xfrm>
          </p:grpSpPr>
          <p:sp>
            <p:nvSpPr>
              <p:cNvPr id="64" name="TextBox 63">
                <a:extLst>
                  <a:ext uri="{FF2B5EF4-FFF2-40B4-BE49-F238E27FC236}">
                    <a16:creationId xmlns:a16="http://schemas.microsoft.com/office/drawing/2014/main" id="{5904DBE6-F4F7-5547-B376-673DDEC3AEC0}"/>
                  </a:ext>
                </a:extLst>
              </p:cNvPr>
              <p:cNvSpPr txBox="1"/>
              <p:nvPr/>
            </p:nvSpPr>
            <p:spPr>
              <a:xfrm>
                <a:off x="342284" y="4392969"/>
                <a:ext cx="2400300" cy="2246769"/>
              </a:xfrm>
              <a:prstGeom prst="rect">
                <a:avLst/>
              </a:prstGeom>
              <a:noFill/>
              <a:ln>
                <a:solidFill>
                  <a:schemeClr val="bg1">
                    <a:lumMod val="50000"/>
                  </a:schemeClr>
                </a:solidFill>
              </a:ln>
            </p:spPr>
            <p:txBody>
              <a:bodyPr wrap="square" rtlCol="0">
                <a:spAutoFit/>
              </a:bodyPr>
              <a:lstStyle/>
              <a:p>
                <a:pPr algn="ctr">
                  <a:defRPr sz="3200" b="0">
                    <a:latin typeface="+mn-lt"/>
                    <a:ea typeface="+mn-ea"/>
                    <a:cs typeface="+mn-cs"/>
                    <a:sym typeface="Helvetica Neue Medium"/>
                  </a:defRPr>
                </a:pPr>
                <a:r>
                  <a:rPr lang="en-US" sz="2400" dirty="0">
                    <a:latin typeface="Arial" panose="020B0604020202020204" pitchFamily="34" charset="0"/>
                    <a:cs typeface="Arial" panose="020B0604020202020204" pitchFamily="34" charset="0"/>
                  </a:rPr>
                  <a:t>Descriptors (X)</a:t>
                </a:r>
              </a:p>
              <a:p>
                <a:pPr algn="ctr">
                  <a:defRPr sz="1600" b="0">
                    <a:latin typeface="+mn-lt"/>
                    <a:ea typeface="+mn-ea"/>
                    <a:cs typeface="+mn-cs"/>
                    <a:sym typeface="Helvetica Neue Medium"/>
                  </a:defRPr>
                </a:pPr>
                <a:endParaRPr lang="en-US" sz="800" dirty="0">
                  <a:latin typeface="Arial" panose="020B0604020202020204" pitchFamily="34" charset="0"/>
                  <a:cs typeface="Arial" panose="020B0604020202020204" pitchFamily="34" charset="0"/>
                </a:endParaRP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Elemental properties</a:t>
                </a: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Coordination environment</a:t>
                </a:r>
              </a:p>
              <a:p>
                <a:pPr marL="330387" indent="-312528">
                  <a:buClr>
                    <a:srgbClr val="000000"/>
                  </a:buClr>
                  <a:buSzPct val="145000"/>
                  <a:buChar char="•"/>
                  <a:defRPr b="0">
                    <a:latin typeface="+mn-lt"/>
                    <a:ea typeface="+mn-ea"/>
                    <a:cs typeface="+mn-cs"/>
                    <a:sym typeface="Helvetica Neue Medium"/>
                  </a:defRPr>
                </a:pPr>
                <a:r>
                  <a:rPr lang="en-US" dirty="0">
                    <a:latin typeface="Arial" panose="020B0604020202020204" pitchFamily="34" charset="0"/>
                    <a:cs typeface="Arial" panose="020B0604020202020204" pitchFamily="34" charset="0"/>
                  </a:rPr>
                  <a:t>Unit cell defect calculations</a:t>
                </a:r>
              </a:p>
            </p:txBody>
          </p:sp>
          <p:cxnSp>
            <p:nvCxnSpPr>
              <p:cNvPr id="65" name="Straight Arrow Connector 64">
                <a:extLst>
                  <a:ext uri="{FF2B5EF4-FFF2-40B4-BE49-F238E27FC236}">
                    <a16:creationId xmlns:a16="http://schemas.microsoft.com/office/drawing/2014/main" id="{EE610A68-3D60-984F-8977-599F545EC858}"/>
                  </a:ext>
                </a:extLst>
              </p:cNvPr>
              <p:cNvCxnSpPr>
                <a:cxnSpLocks/>
              </p:cNvCxnSpPr>
              <p:nvPr/>
            </p:nvCxnSpPr>
            <p:spPr>
              <a:xfrm flipH="1">
                <a:off x="1535257" y="3278025"/>
                <a:ext cx="1" cy="1023013"/>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E46252D-F7F4-584E-A787-056A0395DDD5}"/>
                  </a:ext>
                </a:extLst>
              </p:cNvPr>
              <p:cNvCxnSpPr>
                <a:cxnSpLocks/>
              </p:cNvCxnSpPr>
              <p:nvPr/>
            </p:nvCxnSpPr>
            <p:spPr>
              <a:xfrm>
                <a:off x="2742584" y="5028519"/>
                <a:ext cx="568623" cy="0"/>
              </a:xfrm>
              <a:prstGeom prst="straightConnector1">
                <a:avLst/>
              </a:prstGeom>
              <a:ln w="508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7A985A5-8D77-E545-8105-670EE8E6B0AB}"/>
                  </a:ext>
                </a:extLst>
              </p:cNvPr>
              <p:cNvCxnSpPr>
                <a:cxnSpLocks/>
              </p:cNvCxnSpPr>
              <p:nvPr/>
            </p:nvCxnSpPr>
            <p:spPr>
              <a:xfrm flipV="1">
                <a:off x="6128958" y="3096778"/>
                <a:ext cx="0" cy="1154596"/>
              </a:xfrm>
              <a:prstGeom prst="straightConnector1">
                <a:avLst/>
              </a:prstGeom>
              <a:ln w="50800">
                <a:solidFill>
                  <a:schemeClr val="tx1">
                    <a:lumMod val="65000"/>
                    <a:lumOff val="35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668838CA-791C-164A-8598-78A05B24E733}"/>
                  </a:ext>
                </a:extLst>
              </p:cNvPr>
              <p:cNvSpPr/>
              <p:nvPr/>
            </p:nvSpPr>
            <p:spPr>
              <a:xfrm>
                <a:off x="3293159" y="4238970"/>
                <a:ext cx="5671598" cy="1508760"/>
              </a:xfrm>
              <a:prstGeom prst="roundRect">
                <a:avLst/>
              </a:prstGeom>
              <a:solidFill>
                <a:schemeClr val="bg1">
                  <a:lumMod val="85000"/>
                  <a:alpha val="5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solidFill>
                      <a:schemeClr val="tx1"/>
                    </a:solidFill>
                    <a:latin typeface="Arial" panose="020B0604020202020204" pitchFamily="34" charset="0"/>
                    <a:cs typeface="Arial" panose="020B0604020202020204" pitchFamily="34" charset="0"/>
                  </a:rPr>
                  <a:t>Machine Learning</a:t>
                </a:r>
              </a:p>
              <a:p>
                <a:pPr algn="ct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6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Linear correlation coefficients between X and P</a:t>
                </a:r>
                <a:endParaRPr lang="en-US" baseline="-25000" dirty="0">
                  <a:solidFill>
                    <a:schemeClr val="tx1"/>
                  </a:solidFill>
                  <a:latin typeface="Arial" panose="020B0604020202020204" pitchFamily="34" charset="0"/>
                  <a:cs typeface="Arial" panose="020B0604020202020204" pitchFamily="34" charset="0"/>
                </a:endParaRPr>
              </a:p>
              <a:p>
                <a:endParaRPr lang="en-US" sz="900" dirty="0">
                  <a:solidFill>
                    <a:schemeClr val="tx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Regression (</a:t>
                </a:r>
                <a:r>
                  <a:rPr lang="en-US" dirty="0" err="1">
                    <a:solidFill>
                      <a:schemeClr val="tx1"/>
                    </a:solidFill>
                    <a:latin typeface="Arial" panose="020B0604020202020204" pitchFamily="34" charset="0"/>
                    <a:cs typeface="Arial" panose="020B0604020202020204" pitchFamily="34" charset="0"/>
                  </a:rPr>
                  <a:t>eg.</a:t>
                </a:r>
                <a:r>
                  <a:rPr lang="en-US" dirty="0">
                    <a:solidFill>
                      <a:schemeClr val="tx1"/>
                    </a:solidFill>
                    <a:latin typeface="Arial" panose="020B0604020202020204" pitchFamily="34" charset="0"/>
                    <a:cs typeface="Arial" panose="020B0604020202020204" pitchFamily="34" charset="0"/>
                  </a:rPr>
                  <a:t> random forest) model </a:t>
                </a:r>
                <a:r>
                  <a:rPr lang="en-US" dirty="0">
                    <a:solidFill>
                      <a:schemeClr val="tx1"/>
                    </a:solidFill>
                    <a:latin typeface="Arial" panose="020B0604020202020204" pitchFamily="34" charset="0"/>
                    <a:cs typeface="Arial" panose="020B0604020202020204" pitchFamily="34" charset="0"/>
                    <a:sym typeface="Wingdings" pitchFamily="2" charset="2"/>
                  </a:rPr>
                  <a:t> </a:t>
                </a:r>
                <a:r>
                  <a:rPr lang="en-US" dirty="0">
                    <a:solidFill>
                      <a:schemeClr val="tx1"/>
                    </a:solidFill>
                    <a:latin typeface="Arial" panose="020B0604020202020204" pitchFamily="34" charset="0"/>
                    <a:cs typeface="Arial" panose="020B0604020202020204" pitchFamily="34" charset="0"/>
                  </a:rPr>
                  <a:t>P = f(X) </a:t>
                </a:r>
              </a:p>
            </p:txBody>
          </p:sp>
        </p:grpSp>
        <p:sp>
          <p:nvSpPr>
            <p:cNvPr id="25" name="TextBox 24">
              <a:extLst>
                <a:ext uri="{FF2B5EF4-FFF2-40B4-BE49-F238E27FC236}">
                  <a16:creationId xmlns:a16="http://schemas.microsoft.com/office/drawing/2014/main" id="{295B389B-82CA-5E46-A509-1E4A509F075F}"/>
                </a:ext>
              </a:extLst>
            </p:cNvPr>
            <p:cNvSpPr txBox="1"/>
            <p:nvPr/>
          </p:nvSpPr>
          <p:spPr>
            <a:xfrm>
              <a:off x="6260951" y="5815560"/>
              <a:ext cx="5681202" cy="923330"/>
            </a:xfrm>
            <a:prstGeom prst="rect">
              <a:avLst/>
            </a:prstGeom>
            <a:noFill/>
            <a:ln>
              <a:solidFill>
                <a:schemeClr val="tx1"/>
              </a:solidFill>
            </a:ln>
          </p:spPr>
          <p:txBody>
            <a:bodyPr wrap="square" rtlCol="0">
              <a:spAutoFit/>
            </a:bodyPr>
            <a:lstStyle/>
            <a:p>
              <a:pPr algn="ctr"/>
              <a:r>
                <a:rPr lang="en-US" dirty="0"/>
                <a:t>Main DFT output: Defect formation energy (enthalpy) and charge transition level (the chemical potential at which a defect changes charge state)</a:t>
              </a:r>
            </a:p>
          </p:txBody>
        </p:sp>
      </p:grpSp>
    </p:spTree>
    <p:extLst>
      <p:ext uri="{BB962C8B-B14F-4D97-AF65-F5344CB8AC3E}">
        <p14:creationId xmlns:p14="http://schemas.microsoft.com/office/powerpoint/2010/main" val="382870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6"/>
                                        </p:tgtEl>
                                      </p:cBhvr>
                                    </p:animEffect>
                                    <p:set>
                                      <p:cBhvr>
                                        <p:cTn id="12" dur="1" fill="hold">
                                          <p:stCondLst>
                                            <p:cond delay="499"/>
                                          </p:stCondLst>
                                        </p:cTn>
                                        <p:tgtEl>
                                          <p:spTgt spid="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135550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rPr>
              <a:t>Steps Involved in Training a Material </a:t>
            </a:r>
            <a:r>
              <a:rPr lang="en-US" sz="4200" dirty="0">
                <a:solidFill>
                  <a:srgbClr val="000000"/>
                </a:solidFill>
                <a:latin typeface="Helvetica" charset="0"/>
                <a:sym typeface="Wingdings" pitchFamily="2" charset="2"/>
              </a:rPr>
              <a:t> Property Regression Model</a:t>
            </a:r>
            <a:endParaRPr lang="en-US" sz="4200" dirty="0">
              <a:solidFill>
                <a:srgbClr val="000000"/>
              </a:solidFill>
              <a:latin typeface="Helvetica" pitchFamily="2" charset="0"/>
            </a:endParaRPr>
          </a:p>
        </p:txBody>
      </p:sp>
      <p:sp>
        <p:nvSpPr>
          <p:cNvPr id="2" name="Slide Number Placeholder 1">
            <a:extLst>
              <a:ext uri="{FF2B5EF4-FFF2-40B4-BE49-F238E27FC236}">
                <a16:creationId xmlns:a16="http://schemas.microsoft.com/office/drawing/2014/main" id="{C3616B98-AC2D-C947-8B67-79399C7A7341}"/>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7" name="TextBox 6">
            <a:extLst>
              <a:ext uri="{FF2B5EF4-FFF2-40B4-BE49-F238E27FC236}">
                <a16:creationId xmlns:a16="http://schemas.microsoft.com/office/drawing/2014/main" id="{8DCCC83B-C158-9247-8310-A53C48337CFE}"/>
              </a:ext>
            </a:extLst>
          </p:cNvPr>
          <p:cNvSpPr txBox="1"/>
          <p:nvPr/>
        </p:nvSpPr>
        <p:spPr>
          <a:xfrm>
            <a:off x="806635" y="1839631"/>
            <a:ext cx="10897385" cy="4278094"/>
          </a:xfrm>
          <a:prstGeom prst="rect">
            <a:avLst/>
          </a:prstGeom>
          <a:noFill/>
        </p:spPr>
        <p:txBody>
          <a:bodyPr wrap="square" rtlCol="0">
            <a:spAutoFit/>
          </a:bodyPr>
          <a:lstStyle/>
          <a:p>
            <a:pPr marL="457200" indent="-457200">
              <a:buFont typeface="+mj-lt"/>
              <a:buAutoNum type="arabicPeriod"/>
            </a:pPr>
            <a:r>
              <a:rPr lang="en-US" sz="2000" u="sng" dirty="0"/>
              <a:t>READ DATA</a:t>
            </a:r>
            <a:r>
              <a:rPr lang="en-US" sz="2000" dirty="0"/>
              <a:t>: Labels, computed properties, descriptors.</a:t>
            </a:r>
          </a:p>
          <a:p>
            <a:pPr marL="342900" indent="-342900">
              <a:buFont typeface="+mj-lt"/>
              <a:buAutoNum type="arabicPeriod"/>
            </a:pPr>
            <a:endParaRPr lang="en-US" sz="1200" dirty="0"/>
          </a:p>
          <a:p>
            <a:pPr marL="457200" indent="-457200">
              <a:buFont typeface="+mj-lt"/>
              <a:buAutoNum type="arabicPeriod"/>
            </a:pPr>
            <a:r>
              <a:rPr lang="en-US" sz="2000" u="sng" dirty="0"/>
              <a:t>SELECT ML TECHNIQUE</a:t>
            </a:r>
            <a:r>
              <a:rPr lang="en-US" sz="2000" dirty="0"/>
              <a:t>: Random Forest / Kernel Ridge / LASSO / etc.</a:t>
            </a:r>
          </a:p>
          <a:p>
            <a:pPr marL="342900" indent="-342900">
              <a:buFont typeface="+mj-lt"/>
              <a:buAutoNum type="arabicPeriod"/>
            </a:pPr>
            <a:endParaRPr lang="en-US" sz="1200" dirty="0"/>
          </a:p>
          <a:p>
            <a:pPr marL="457200" indent="-457200">
              <a:buFont typeface="+mj-lt"/>
              <a:buAutoNum type="arabicPeriod"/>
            </a:pPr>
            <a:r>
              <a:rPr lang="en-US" sz="2000" u="sng" dirty="0"/>
              <a:t>TRAIN DEFAULT MODEL</a:t>
            </a:r>
            <a:r>
              <a:rPr lang="en-US" sz="2000" dirty="0"/>
              <a:t>: With a (for </a:t>
            </a:r>
            <a:r>
              <a:rPr lang="en-US" sz="2000" dirty="0" err="1"/>
              <a:t>eg.</a:t>
            </a:r>
            <a:r>
              <a:rPr lang="en-US" sz="2000" dirty="0"/>
              <a:t>) 70-30 training-test split, train a model using chosen technique.</a:t>
            </a:r>
          </a:p>
          <a:p>
            <a:pPr marL="457200" indent="-457200">
              <a:buFont typeface="+mj-lt"/>
              <a:buAutoNum type="arabicPeriod"/>
            </a:pPr>
            <a:endParaRPr lang="en-US" sz="1200" dirty="0"/>
          </a:p>
          <a:p>
            <a:pPr marL="457200" indent="-457200">
              <a:buFont typeface="+mj-lt"/>
              <a:buAutoNum type="arabicPeriod"/>
            </a:pPr>
            <a:r>
              <a:rPr lang="en-US" sz="2000" u="sng" dirty="0"/>
              <a:t>HYPERPARAMETER OPTIMIZATION</a:t>
            </a:r>
            <a:r>
              <a:rPr lang="en-US" sz="2000" dirty="0"/>
              <a:t>: Improve model by tuning every hyperparameter to minimize test prediction error.</a:t>
            </a:r>
          </a:p>
          <a:p>
            <a:pPr marL="457200" indent="-457200">
              <a:buFont typeface="+mj-lt"/>
              <a:buAutoNum type="arabicPeriod"/>
            </a:pPr>
            <a:endParaRPr lang="en-US" sz="1200" dirty="0"/>
          </a:p>
          <a:p>
            <a:pPr marL="457200" indent="-457200">
              <a:buFont typeface="+mj-lt"/>
              <a:buAutoNum type="arabicPeriod"/>
            </a:pPr>
            <a:r>
              <a:rPr lang="en-US" sz="2000" u="sng" dirty="0"/>
              <a:t>CROSS-VALIDATION</a:t>
            </a:r>
            <a:r>
              <a:rPr lang="en-US" sz="2000" dirty="0"/>
              <a:t>: Divide training data into n folds, tune hyperparameters to minimize cross-validation test error.</a:t>
            </a:r>
          </a:p>
          <a:p>
            <a:pPr marL="457200" indent="-457200">
              <a:buFont typeface="+mj-lt"/>
              <a:buAutoNum type="arabicPeriod"/>
            </a:pPr>
            <a:endParaRPr lang="en-US" sz="1200" dirty="0"/>
          </a:p>
          <a:p>
            <a:pPr marL="457200" indent="-457200">
              <a:buFont typeface="+mj-lt"/>
              <a:buAutoNum type="arabicPeriod"/>
            </a:pPr>
            <a:r>
              <a:rPr lang="en-US" sz="2000" u="sng" dirty="0"/>
              <a:t>LEARNING CURVES</a:t>
            </a:r>
            <a:r>
              <a:rPr lang="en-US" sz="2000" dirty="0"/>
              <a:t>: Model prediction performance vs training set size.</a:t>
            </a:r>
          </a:p>
          <a:p>
            <a:pPr marL="457200" indent="-457200">
              <a:buFont typeface="+mj-lt"/>
              <a:buAutoNum type="arabicPeriod"/>
            </a:pPr>
            <a:endParaRPr lang="en-US" sz="1200" dirty="0"/>
          </a:p>
          <a:p>
            <a:pPr marL="457200" indent="-457200">
              <a:buFont typeface="+mj-lt"/>
              <a:buAutoNum type="arabicPeriod"/>
            </a:pPr>
            <a:r>
              <a:rPr lang="en-US" sz="2000" u="sng" dirty="0"/>
              <a:t>DEPLOY BEST MODEL</a:t>
            </a:r>
            <a:r>
              <a:rPr lang="en-US" sz="2000" dirty="0"/>
              <a:t>: Make new predictions and discovery.</a:t>
            </a:r>
          </a:p>
        </p:txBody>
      </p:sp>
    </p:spTree>
    <p:extLst>
      <p:ext uri="{BB962C8B-B14F-4D97-AF65-F5344CB8AC3E}">
        <p14:creationId xmlns:p14="http://schemas.microsoft.com/office/powerpoint/2010/main" val="12267452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B1D4329B-F980-A940-B461-79A70B2C5246}"/>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DFT Dataset for Machine Learning</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graphicFrame>
        <p:nvGraphicFramePr>
          <p:cNvPr id="3" name="Table 2">
            <a:extLst>
              <a:ext uri="{FF2B5EF4-FFF2-40B4-BE49-F238E27FC236}">
                <a16:creationId xmlns:a16="http://schemas.microsoft.com/office/drawing/2014/main" id="{F91F7A75-A8F7-B241-B117-A69EFB0981C1}"/>
              </a:ext>
            </a:extLst>
          </p:cNvPr>
          <p:cNvGraphicFramePr>
            <a:graphicFrameLocks noGrp="1"/>
          </p:cNvGraphicFramePr>
          <p:nvPr>
            <p:extLst>
              <p:ext uri="{D42A27DB-BD31-4B8C-83A1-F6EECF244321}">
                <p14:modId xmlns:p14="http://schemas.microsoft.com/office/powerpoint/2010/main" val="2508592000"/>
              </p:ext>
            </p:extLst>
          </p:nvPr>
        </p:nvGraphicFramePr>
        <p:xfrm>
          <a:off x="527408" y="974561"/>
          <a:ext cx="11137182" cy="4248735"/>
        </p:xfrm>
        <a:graphic>
          <a:graphicData uri="http://schemas.openxmlformats.org/drawingml/2006/table">
            <a:tbl>
              <a:tblPr>
                <a:tableStyleId>{5C22544A-7EE6-4342-B048-85BDC9FD1C3A}</a:tableStyleId>
              </a:tblPr>
              <a:tblGrid>
                <a:gridCol w="812728">
                  <a:extLst>
                    <a:ext uri="{9D8B030D-6E8A-4147-A177-3AD203B41FA5}">
                      <a16:colId xmlns:a16="http://schemas.microsoft.com/office/drawing/2014/main" val="1235927485"/>
                    </a:ext>
                  </a:extLst>
                </a:gridCol>
                <a:gridCol w="1095574">
                  <a:extLst>
                    <a:ext uri="{9D8B030D-6E8A-4147-A177-3AD203B41FA5}">
                      <a16:colId xmlns:a16="http://schemas.microsoft.com/office/drawing/2014/main" val="641023635"/>
                    </a:ext>
                  </a:extLst>
                </a:gridCol>
                <a:gridCol w="825894">
                  <a:extLst>
                    <a:ext uri="{9D8B030D-6E8A-4147-A177-3AD203B41FA5}">
                      <a16:colId xmlns:a16="http://schemas.microsoft.com/office/drawing/2014/main" val="3347124157"/>
                    </a:ext>
                  </a:extLst>
                </a:gridCol>
                <a:gridCol w="1151984">
                  <a:extLst>
                    <a:ext uri="{9D8B030D-6E8A-4147-A177-3AD203B41FA5}">
                      <a16:colId xmlns:a16="http://schemas.microsoft.com/office/drawing/2014/main" val="1580476599"/>
                    </a:ext>
                  </a:extLst>
                </a:gridCol>
                <a:gridCol w="1157274">
                  <a:extLst>
                    <a:ext uri="{9D8B030D-6E8A-4147-A177-3AD203B41FA5}">
                      <a16:colId xmlns:a16="http://schemas.microsoft.com/office/drawing/2014/main" val="2087476122"/>
                    </a:ext>
                  </a:extLst>
                </a:gridCol>
                <a:gridCol w="1157274">
                  <a:extLst>
                    <a:ext uri="{9D8B030D-6E8A-4147-A177-3AD203B41FA5}">
                      <a16:colId xmlns:a16="http://schemas.microsoft.com/office/drawing/2014/main" val="3858880623"/>
                    </a:ext>
                  </a:extLst>
                </a:gridCol>
                <a:gridCol w="946093">
                  <a:extLst>
                    <a:ext uri="{9D8B030D-6E8A-4147-A177-3AD203B41FA5}">
                      <a16:colId xmlns:a16="http://schemas.microsoft.com/office/drawing/2014/main" val="4110709490"/>
                    </a:ext>
                  </a:extLst>
                </a:gridCol>
                <a:gridCol w="849537">
                  <a:extLst>
                    <a:ext uri="{9D8B030D-6E8A-4147-A177-3AD203B41FA5}">
                      <a16:colId xmlns:a16="http://schemas.microsoft.com/office/drawing/2014/main" val="1391531814"/>
                    </a:ext>
                  </a:extLst>
                </a:gridCol>
                <a:gridCol w="785206">
                  <a:extLst>
                    <a:ext uri="{9D8B030D-6E8A-4147-A177-3AD203B41FA5}">
                      <a16:colId xmlns:a16="http://schemas.microsoft.com/office/drawing/2014/main" val="2912613703"/>
                    </a:ext>
                  </a:extLst>
                </a:gridCol>
                <a:gridCol w="785206">
                  <a:extLst>
                    <a:ext uri="{9D8B030D-6E8A-4147-A177-3AD203B41FA5}">
                      <a16:colId xmlns:a16="http://schemas.microsoft.com/office/drawing/2014/main" val="945042314"/>
                    </a:ext>
                  </a:extLst>
                </a:gridCol>
                <a:gridCol w="785206">
                  <a:extLst>
                    <a:ext uri="{9D8B030D-6E8A-4147-A177-3AD203B41FA5}">
                      <a16:colId xmlns:a16="http://schemas.microsoft.com/office/drawing/2014/main" val="481308873"/>
                    </a:ext>
                  </a:extLst>
                </a:gridCol>
                <a:gridCol w="785206">
                  <a:extLst>
                    <a:ext uri="{9D8B030D-6E8A-4147-A177-3AD203B41FA5}">
                      <a16:colId xmlns:a16="http://schemas.microsoft.com/office/drawing/2014/main" val="3432531191"/>
                    </a:ext>
                  </a:extLst>
                </a:gridCol>
              </a:tblGrid>
              <a:tr h="170130">
                <a:tc>
                  <a:txBody>
                    <a:bodyPr/>
                    <a:lstStyle/>
                    <a:p>
                      <a:pPr algn="ctr" fontAlgn="b"/>
                      <a:r>
                        <a:rPr lang="en-US" sz="1200" b="1" i="0" u="none" strike="noStrike" dirty="0" err="1">
                          <a:solidFill>
                            <a:srgbClr val="000000"/>
                          </a:solidFill>
                          <a:effectLst/>
                          <a:latin typeface="Arial" panose="020B0604020202020204" pitchFamily="34" charset="0"/>
                          <a:cs typeface="Arial" panose="020B0604020202020204" pitchFamily="34" charset="0"/>
                        </a:rPr>
                        <a:t>CdX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Doping Site</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M</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∆H(Cd-rich)</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∆H(Mod)</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∆H(Te-rich)</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b"/>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(0/-1)</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(-1/-2)</a:t>
                      </a:r>
                    </a:p>
                  </a:txBody>
                  <a:tcPr marL="9525" marR="9525" marT="9525" marB="0" anchor="b"/>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(-2/-3)</a:t>
                      </a:r>
                    </a:p>
                  </a:txBody>
                  <a:tcPr marL="9525" marR="9525" marT="9525" marB="0" anchor="b"/>
                </a:tc>
                <a:extLst>
                  <a:ext uri="{0D108BD9-81ED-4DB2-BD59-A6C34878D82A}">
                    <a16:rowId xmlns:a16="http://schemas.microsoft.com/office/drawing/2014/main" val="3791747509"/>
                  </a:ext>
                </a:extLst>
              </a:tr>
              <a:tr h="143179">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CdTe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M_Te</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N</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1.90</a:t>
                      </a:r>
                    </a:p>
                  </a:txBody>
                  <a:tcPr marL="9525" marR="9525" marT="9525" marB="0" anchor="b"/>
                </a:tc>
                <a:extLst>
                  <a:ext uri="{0D108BD9-81ED-4DB2-BD59-A6C34878D82A}">
                    <a16:rowId xmlns:a16="http://schemas.microsoft.com/office/drawing/2014/main" val="339598311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extLst>
                  <a:ext uri="{0D108BD9-81ED-4DB2-BD59-A6C34878D82A}">
                    <a16:rowId xmlns:a16="http://schemas.microsoft.com/office/drawing/2014/main" val="354124944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M_i_Te_site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Rh</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2.14</a:t>
                      </a:r>
                    </a:p>
                  </a:txBody>
                  <a:tcPr marL="9525" marR="9525" marT="9525" marB="0" anchor="b"/>
                </a:tc>
                <a:extLst>
                  <a:ext uri="{0D108BD9-81ED-4DB2-BD59-A6C34878D82A}">
                    <a16:rowId xmlns:a16="http://schemas.microsoft.com/office/drawing/2014/main" val="72641127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M_Te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Re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6.75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7.70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2.18</a:t>
                      </a:r>
                    </a:p>
                  </a:txBody>
                  <a:tcPr marL="9525" marR="9525" marT="9525" marB="0" anchor="b"/>
                </a:tc>
                <a:extLst>
                  <a:ext uri="{0D108BD9-81ED-4DB2-BD59-A6C34878D82A}">
                    <a16:rowId xmlns:a16="http://schemas.microsoft.com/office/drawing/2014/main" val="295574698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Si</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2.21</a:t>
                      </a:r>
                    </a:p>
                  </a:txBody>
                  <a:tcPr marL="9525" marR="9525" marT="9525" marB="0" anchor="b"/>
                </a:tc>
                <a:extLst>
                  <a:ext uri="{0D108BD9-81ED-4DB2-BD59-A6C34878D82A}">
                    <a16:rowId xmlns:a16="http://schemas.microsoft.com/office/drawing/2014/main" val="17866830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Be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-0.92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extLst>
                  <a:ext uri="{0D108BD9-81ED-4DB2-BD59-A6C34878D82A}">
                    <a16:rowId xmlns:a16="http://schemas.microsoft.com/office/drawing/2014/main" val="798795812"/>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2.23</a:t>
                      </a:r>
                    </a:p>
                  </a:txBody>
                  <a:tcPr marL="9525" marR="9525" marT="9525" marB="0" anchor="b"/>
                </a:tc>
                <a:extLst>
                  <a:ext uri="{0D108BD9-81ED-4DB2-BD59-A6C34878D82A}">
                    <a16:rowId xmlns:a16="http://schemas.microsoft.com/office/drawing/2014/main" val="103749777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M_i_Te_site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2.61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2.26</a:t>
                      </a:r>
                    </a:p>
                  </a:txBody>
                  <a:tcPr marL="9525" marR="9525" marT="9525" marB="0" anchor="b"/>
                </a:tc>
                <a:extLst>
                  <a:ext uri="{0D108BD9-81ED-4DB2-BD59-A6C34878D82A}">
                    <a16:rowId xmlns:a16="http://schemas.microsoft.com/office/drawing/2014/main" val="359586721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Cu</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2.33</a:t>
                      </a:r>
                    </a:p>
                  </a:txBody>
                  <a:tcPr marL="9525" marR="9525" marT="9525" marB="0" anchor="b"/>
                </a:tc>
                <a:extLst>
                  <a:ext uri="{0D108BD9-81ED-4DB2-BD59-A6C34878D82A}">
                    <a16:rowId xmlns:a16="http://schemas.microsoft.com/office/drawing/2014/main" val="3860464555"/>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5.88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6.53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7.17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2.36</a:t>
                      </a:r>
                    </a:p>
                  </a:txBody>
                  <a:tcPr marL="9525" marR="9525" marT="9525" marB="0" anchor="b"/>
                </a:tc>
                <a:extLst>
                  <a:ext uri="{0D108BD9-81ED-4DB2-BD59-A6C34878D82A}">
                    <a16:rowId xmlns:a16="http://schemas.microsoft.com/office/drawing/2014/main" val="122540708"/>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1.82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extLst>
                  <a:ext uri="{0D108BD9-81ED-4DB2-BD59-A6C34878D82A}">
                    <a16:rowId xmlns:a16="http://schemas.microsoft.com/office/drawing/2014/main" val="3843546591"/>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Hg</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1.78</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2.42</a:t>
                      </a:r>
                    </a:p>
                  </a:txBody>
                  <a:tcPr marL="9525" marR="9525" marT="9525" marB="0" anchor="b"/>
                </a:tc>
                <a:extLst>
                  <a:ext uri="{0D108BD9-81ED-4DB2-BD59-A6C34878D82A}">
                    <a16:rowId xmlns:a16="http://schemas.microsoft.com/office/drawing/2014/main" val="9161249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Cu</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1.26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2.43</a:t>
                      </a:r>
                    </a:p>
                  </a:txBody>
                  <a:tcPr marL="9525" marR="9525" marT="9525" marB="0" anchor="b"/>
                </a:tc>
                <a:extLst>
                  <a:ext uri="{0D108BD9-81ED-4DB2-BD59-A6C34878D82A}">
                    <a16:rowId xmlns:a16="http://schemas.microsoft.com/office/drawing/2014/main" val="2689025682"/>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2.51</a:t>
                      </a:r>
                    </a:p>
                  </a:txBody>
                  <a:tcPr marL="9525" marR="9525" marT="9525" marB="0" anchor="b"/>
                </a:tc>
                <a:extLst>
                  <a:ext uri="{0D108BD9-81ED-4DB2-BD59-A6C34878D82A}">
                    <a16:rowId xmlns:a16="http://schemas.microsoft.com/office/drawing/2014/main" val="2148440847"/>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Sr</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2.52</a:t>
                      </a:r>
                    </a:p>
                  </a:txBody>
                  <a:tcPr marL="9525" marR="9525" marT="9525" marB="0" anchor="b"/>
                </a:tc>
                <a:extLst>
                  <a:ext uri="{0D108BD9-81ED-4DB2-BD59-A6C34878D82A}">
                    <a16:rowId xmlns:a16="http://schemas.microsoft.com/office/drawing/2014/main" val="100364535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4.57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2.69</a:t>
                      </a:r>
                    </a:p>
                  </a:txBody>
                  <a:tcPr marL="9525" marR="9525" marT="9525" marB="0" anchor="b"/>
                </a:tc>
                <a:extLst>
                  <a:ext uri="{0D108BD9-81ED-4DB2-BD59-A6C34878D82A}">
                    <a16:rowId xmlns:a16="http://schemas.microsoft.com/office/drawing/2014/main" val="3356974916"/>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M_i_Cd_site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4.81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4.15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3.49</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2.71</a:t>
                      </a:r>
                    </a:p>
                  </a:txBody>
                  <a:tcPr marL="9525" marR="9525" marT="9525" marB="0" anchor="b"/>
                </a:tc>
                <a:extLst>
                  <a:ext uri="{0D108BD9-81ED-4DB2-BD59-A6C34878D82A}">
                    <a16:rowId xmlns:a16="http://schemas.microsoft.com/office/drawing/2014/main" val="123140340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O</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7.52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5.56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2.75</a:t>
                      </a:r>
                    </a:p>
                  </a:txBody>
                  <a:tcPr marL="9525" marR="9525" marT="9525" marB="0" anchor="b"/>
                </a:tc>
                <a:extLst>
                  <a:ext uri="{0D108BD9-81ED-4DB2-BD59-A6C34878D82A}">
                    <a16:rowId xmlns:a16="http://schemas.microsoft.com/office/drawing/2014/main" val="231413149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3.99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1.48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2.75</a:t>
                      </a:r>
                    </a:p>
                  </a:txBody>
                  <a:tcPr marL="9525" marR="9525" marT="9525" marB="0" anchor="b"/>
                </a:tc>
                <a:extLst>
                  <a:ext uri="{0D108BD9-81ED-4DB2-BD59-A6C34878D82A}">
                    <a16:rowId xmlns:a16="http://schemas.microsoft.com/office/drawing/2014/main" val="2342083539"/>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M_i_Se_site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2.22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2.89</a:t>
                      </a:r>
                    </a:p>
                  </a:txBody>
                  <a:tcPr marL="9525" marR="9525" marT="9525" marB="0" anchor="b"/>
                </a:tc>
                <a:extLst>
                  <a:ext uri="{0D108BD9-81ED-4DB2-BD59-A6C34878D82A}">
                    <a16:rowId xmlns:a16="http://schemas.microsoft.com/office/drawing/2014/main" val="45739748"/>
                  </a:ext>
                </a:extLst>
              </a:tr>
              <a:tr h="143179">
                <a:tc>
                  <a:txBody>
                    <a:bodyPr/>
                    <a:lstStyle/>
                    <a:p>
                      <a:pPr algn="ctr" fontAlgn="b"/>
                      <a:r>
                        <a:rPr lang="en-US" sz="1000" b="0" i="0" u="none" strike="noStrike" dirty="0" err="1">
                          <a:solidFill>
                            <a:srgbClr val="000000"/>
                          </a:solidFill>
                          <a:effectLst/>
                          <a:latin typeface="Arial" panose="020B0604020202020204" pitchFamily="34" charset="0"/>
                          <a:cs typeface="Arial" panose="020B0604020202020204" pitchFamily="34" charset="0"/>
                        </a:rPr>
                        <a:t>CdS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6.04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4.73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3.42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0.83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9525" marR="9525" marT="9525" marB="0" anchor="b"/>
                </a:tc>
                <a:extLst>
                  <a:ext uri="{0D108BD9-81ED-4DB2-BD59-A6C34878D82A}">
                    <a16:rowId xmlns:a16="http://schemas.microsoft.com/office/drawing/2014/main" val="774271434"/>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M_Cd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Pb</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-0.68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0.34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1.67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2.97</a:t>
                      </a:r>
                    </a:p>
                  </a:txBody>
                  <a:tcPr marL="9525" marR="9525" marT="9525" marB="0" anchor="b"/>
                </a:tc>
                <a:extLst>
                  <a:ext uri="{0D108BD9-81ED-4DB2-BD59-A6C34878D82A}">
                    <a16:rowId xmlns:a16="http://schemas.microsoft.com/office/drawing/2014/main" val="2401868128"/>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M_i_old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Pt</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3.03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2.38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3.25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3.38</a:t>
                      </a:r>
                    </a:p>
                  </a:txBody>
                  <a:tcPr marL="9525" marR="9525" marT="9525" marB="0" anchor="b"/>
                </a:tc>
                <a:extLst>
                  <a:ext uri="{0D108BD9-81ED-4DB2-BD59-A6C34878D82A}">
                    <a16:rowId xmlns:a16="http://schemas.microsoft.com/office/drawing/2014/main" val="639872200"/>
                  </a:ext>
                </a:extLst>
              </a:tr>
              <a:tr h="143179">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CdS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M_S</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Se</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0.21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-0.77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1.95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2.53</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3.39</a:t>
                      </a:r>
                    </a:p>
                  </a:txBody>
                  <a:tcPr marL="9525" marR="9525" marT="9525" marB="0" anchor="b"/>
                </a:tc>
                <a:extLst>
                  <a:ext uri="{0D108BD9-81ED-4DB2-BD59-A6C34878D82A}">
                    <a16:rowId xmlns:a16="http://schemas.microsoft.com/office/drawing/2014/main" val="3939360008"/>
                  </a:ext>
                </a:extLst>
              </a:tr>
              <a:tr h="170130">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0139278"/>
                  </a:ext>
                </a:extLst>
              </a:tr>
            </a:tbl>
          </a:graphicData>
        </a:graphic>
      </p:graphicFrame>
      <p:sp>
        <p:nvSpPr>
          <p:cNvPr id="5" name="TextBox 4">
            <a:extLst>
              <a:ext uri="{FF2B5EF4-FFF2-40B4-BE49-F238E27FC236}">
                <a16:creationId xmlns:a16="http://schemas.microsoft.com/office/drawing/2014/main" id="{3C1AE5EF-9EC6-9D49-86EF-26B405067258}"/>
              </a:ext>
            </a:extLst>
          </p:cNvPr>
          <p:cNvSpPr txBox="1"/>
          <p:nvPr/>
        </p:nvSpPr>
        <p:spPr>
          <a:xfrm>
            <a:off x="837030" y="5576491"/>
            <a:ext cx="10517944" cy="892552"/>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Dataset 1:</a:t>
            </a:r>
            <a:r>
              <a:rPr lang="en-US" sz="2000" dirty="0">
                <a:latin typeface="Arial" panose="020B0604020202020204" pitchFamily="34" charset="0"/>
                <a:cs typeface="Arial" panose="020B0604020202020204" pitchFamily="34" charset="0"/>
              </a:rPr>
              <a:t> Formation Enthalpies (∆H) </a:t>
            </a:r>
            <a:r>
              <a:rPr lang="en-US" sz="2000" dirty="0">
                <a:latin typeface="Arial" panose="020B0604020202020204" pitchFamily="34" charset="0"/>
                <a:cs typeface="Arial" panose="020B0604020202020204" pitchFamily="34" charset="0"/>
                <a:sym typeface="Wingdings" pitchFamily="2" charset="2"/>
              </a:rPr>
              <a:t> 945 impurities </a:t>
            </a:r>
            <a:r>
              <a:rPr lang="en-US" sz="2000" dirty="0">
                <a:latin typeface="Arial" panose="020B0604020202020204" pitchFamily="34" charset="0"/>
                <a:cs typeface="Arial" panose="020B0604020202020204" pitchFamily="34" charset="0"/>
              </a:rPr>
              <a:t> </a:t>
            </a:r>
            <a:r>
              <a:rPr lang="en-US" sz="2000" b="1" i="1" u="sng" dirty="0">
                <a:latin typeface="Arial" panose="020B0604020202020204" pitchFamily="34" charset="0"/>
                <a:cs typeface="Arial" panose="020B0604020202020204" pitchFamily="34" charset="0"/>
              </a:rPr>
              <a:t>945 points</a:t>
            </a:r>
            <a:r>
              <a:rPr lang="en-US" sz="2000" dirty="0">
                <a:latin typeface="Arial" panose="020B0604020202020204" pitchFamily="34" charset="0"/>
                <a:cs typeface="Arial" panose="020B0604020202020204" pitchFamily="34" charset="0"/>
              </a:rPr>
              <a:t> (each)</a:t>
            </a:r>
          </a:p>
          <a:p>
            <a:pPr algn="ctr"/>
            <a:endParaRPr lang="en-US" sz="1200"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Dataset 2:</a:t>
            </a:r>
            <a:r>
              <a:rPr lang="en-US" sz="2000" dirty="0">
                <a:latin typeface="Arial" panose="020B0604020202020204" pitchFamily="34" charset="0"/>
                <a:cs typeface="Arial" panose="020B0604020202020204" pitchFamily="34" charset="0"/>
              </a:rPr>
              <a:t> Charge Transition Levels (𝜀(q</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/q</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381 impurities </a:t>
            </a:r>
            <a:r>
              <a:rPr lang="en-US" sz="2000" dirty="0">
                <a:latin typeface="Arial" panose="020B0604020202020204" pitchFamily="34" charset="0"/>
                <a:cs typeface="Arial" panose="020B0604020202020204" pitchFamily="34" charset="0"/>
              </a:rPr>
              <a:t> </a:t>
            </a:r>
            <a:r>
              <a:rPr lang="en-US" sz="2000" b="1" i="1" u="sng" dirty="0">
                <a:latin typeface="Arial" panose="020B0604020202020204" pitchFamily="34" charset="0"/>
                <a:cs typeface="Arial" panose="020B0604020202020204" pitchFamily="34" charset="0"/>
              </a:rPr>
              <a:t>2286 points</a:t>
            </a:r>
            <a:r>
              <a:rPr lang="en-US" sz="2000" dirty="0">
                <a:latin typeface="Arial" panose="020B0604020202020204" pitchFamily="34" charset="0"/>
                <a:cs typeface="Arial" panose="020B0604020202020204" pitchFamily="34" charset="0"/>
              </a:rPr>
              <a:t> (combined)</a:t>
            </a:r>
          </a:p>
        </p:txBody>
      </p:sp>
    </p:spTree>
    <p:extLst>
      <p:ext uri="{BB962C8B-B14F-4D97-AF65-F5344CB8AC3E}">
        <p14:creationId xmlns:p14="http://schemas.microsoft.com/office/powerpoint/2010/main" val="449560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865E-AC22-CA4E-84CF-EBAA7A92DAA3}"/>
              </a:ext>
            </a:extLst>
          </p:cNvPr>
          <p:cNvPicPr>
            <a:picLocks noChangeAspect="1"/>
          </p:cNvPicPr>
          <p:nvPr/>
        </p:nvPicPr>
        <p:blipFill>
          <a:blip r:embed="rId3"/>
          <a:stretch>
            <a:fillRect/>
          </a:stretch>
        </p:blipFill>
        <p:spPr>
          <a:xfrm>
            <a:off x="403885" y="941366"/>
            <a:ext cx="7680960" cy="5120640"/>
          </a:xfrm>
          <a:prstGeom prst="rect">
            <a:avLst/>
          </a:prstGeom>
          <a:ln>
            <a:noFill/>
          </a:ln>
        </p:spPr>
      </p:pic>
      <p:sp>
        <p:nvSpPr>
          <p:cNvPr id="4" name="Shape 134">
            <a:extLst>
              <a:ext uri="{FF2B5EF4-FFF2-40B4-BE49-F238E27FC236}">
                <a16:creationId xmlns:a16="http://schemas.microsoft.com/office/drawing/2014/main" id="{F6A01005-E13D-774D-8696-78A26DF8EF8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Correlation between descriptors &amp; properties</a:t>
            </a:r>
            <a:endParaRPr lang="en-US" sz="4200" dirty="0">
              <a:solidFill>
                <a:srgbClr val="000000"/>
              </a:solidFill>
              <a:latin typeface="Helvetica" pitchFamily="2" charset="0"/>
            </a:endParaRPr>
          </a:p>
        </p:txBody>
      </p:sp>
      <p:sp>
        <p:nvSpPr>
          <p:cNvPr id="7" name="TextBox 6">
            <a:extLst>
              <a:ext uri="{FF2B5EF4-FFF2-40B4-BE49-F238E27FC236}">
                <a16:creationId xmlns:a16="http://schemas.microsoft.com/office/drawing/2014/main" id="{64EBCD75-58FB-744C-A84F-F7624D1646A4}"/>
              </a:ext>
            </a:extLst>
          </p:cNvPr>
          <p:cNvSpPr txBox="1"/>
          <p:nvPr/>
        </p:nvSpPr>
        <p:spPr>
          <a:xfrm>
            <a:off x="8137703" y="2153021"/>
            <a:ext cx="390244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Descriptors from unit cell defect calculations show largest correlations.</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400" dirty="0"/>
              <a:t>Unit cell defect VBM &amp; CBM have &gt; 80% correlation with +1/0 &amp; -1/0 transition levels.</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400" dirty="0"/>
              <a:t>Unit cell defect ∆H is 90% correlated with supercell ∆H.</a:t>
            </a:r>
          </a:p>
        </p:txBody>
      </p:sp>
      <p:cxnSp>
        <p:nvCxnSpPr>
          <p:cNvPr id="5" name="Straight Arrow Connector 4">
            <a:extLst>
              <a:ext uri="{FF2B5EF4-FFF2-40B4-BE49-F238E27FC236}">
                <a16:creationId xmlns:a16="http://schemas.microsoft.com/office/drawing/2014/main" id="{7AFE6651-B7BF-9C43-8ED1-FA1E5495A699}"/>
              </a:ext>
            </a:extLst>
          </p:cNvPr>
          <p:cNvCxnSpPr>
            <a:cxnSpLocks/>
          </p:cNvCxnSpPr>
          <p:nvPr/>
        </p:nvCxnSpPr>
        <p:spPr>
          <a:xfrm>
            <a:off x="1590173" y="5259408"/>
            <a:ext cx="3537643" cy="0"/>
          </a:xfrm>
          <a:prstGeom prst="straightConnector1">
            <a:avLst/>
          </a:prstGeom>
          <a:ln w="38100">
            <a:solidFill>
              <a:schemeClr val="tx1"/>
            </a:solidFill>
            <a:headEnd type="arrow" w="lg" len="sm"/>
            <a:tailEnd type="arrow" w="lg" len="sm"/>
          </a:ln>
          <a:effectLst>
            <a:outerShdw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92E9437-5085-C340-A9A7-E352EB7C0783}"/>
              </a:ext>
            </a:extLst>
          </p:cNvPr>
          <p:cNvCxnSpPr>
            <a:cxnSpLocks/>
          </p:cNvCxnSpPr>
          <p:nvPr/>
        </p:nvCxnSpPr>
        <p:spPr>
          <a:xfrm>
            <a:off x="5737416" y="6190907"/>
            <a:ext cx="1676400" cy="0"/>
          </a:xfrm>
          <a:prstGeom prst="straightConnector1">
            <a:avLst/>
          </a:prstGeom>
          <a:ln w="38100">
            <a:solidFill>
              <a:schemeClr val="tx1"/>
            </a:solidFill>
            <a:headEnd type="arrow" w="lg" len="sm"/>
            <a:tailEnd type="arrow" w="lg" len="sm"/>
          </a:ln>
          <a:effectLst>
            <a:outerShdw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10B282B-7F55-A645-AD7B-D9B691A097F5}"/>
              </a:ext>
            </a:extLst>
          </p:cNvPr>
          <p:cNvSpPr txBox="1"/>
          <p:nvPr/>
        </p:nvSpPr>
        <p:spPr>
          <a:xfrm>
            <a:off x="5149584" y="6328250"/>
            <a:ext cx="2852063" cy="369332"/>
          </a:xfrm>
          <a:prstGeom prst="rect">
            <a:avLst/>
          </a:prstGeom>
          <a:noFill/>
        </p:spPr>
        <p:txBody>
          <a:bodyPr wrap="none" rtlCol="0">
            <a:spAutoFit/>
          </a:bodyPr>
          <a:lstStyle/>
          <a:p>
            <a:pPr algn="ctr"/>
            <a:r>
              <a:rPr lang="en-US" dirty="0"/>
              <a:t>Unit cell defect calculation</a:t>
            </a:r>
          </a:p>
        </p:txBody>
      </p:sp>
      <p:sp>
        <p:nvSpPr>
          <p:cNvPr id="11" name="TextBox 10">
            <a:extLst>
              <a:ext uri="{FF2B5EF4-FFF2-40B4-BE49-F238E27FC236}">
                <a16:creationId xmlns:a16="http://schemas.microsoft.com/office/drawing/2014/main" id="{F80E061F-B2DB-BB4C-8776-9AA13D93C1ED}"/>
              </a:ext>
            </a:extLst>
          </p:cNvPr>
          <p:cNvSpPr txBox="1"/>
          <p:nvPr/>
        </p:nvSpPr>
        <p:spPr>
          <a:xfrm>
            <a:off x="1952198" y="5368467"/>
            <a:ext cx="2813591" cy="369332"/>
          </a:xfrm>
          <a:prstGeom prst="rect">
            <a:avLst/>
          </a:prstGeom>
          <a:noFill/>
        </p:spPr>
        <p:txBody>
          <a:bodyPr wrap="none" rtlCol="0">
            <a:spAutoFit/>
          </a:bodyPr>
          <a:lstStyle/>
          <a:p>
            <a:pPr algn="ctr"/>
            <a:r>
              <a:rPr lang="en-US" dirty="0"/>
              <a:t>Elemental properties of M</a:t>
            </a:r>
          </a:p>
        </p:txBody>
      </p:sp>
      <p:sp>
        <p:nvSpPr>
          <p:cNvPr id="6" name="Slide Number Placeholder 5">
            <a:extLst>
              <a:ext uri="{FF2B5EF4-FFF2-40B4-BE49-F238E27FC236}">
                <a16:creationId xmlns:a16="http://schemas.microsoft.com/office/drawing/2014/main" id="{93A1E795-4BC2-8249-8183-73D44B892689}"/>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12" name="Rectangle 11">
            <a:extLst>
              <a:ext uri="{FF2B5EF4-FFF2-40B4-BE49-F238E27FC236}">
                <a16:creationId xmlns:a16="http://schemas.microsoft.com/office/drawing/2014/main" id="{754BFE64-D385-FF4B-BEC1-30BDFCAF8C37}"/>
              </a:ext>
            </a:extLst>
          </p:cNvPr>
          <p:cNvSpPr/>
          <p:nvPr/>
        </p:nvSpPr>
        <p:spPr>
          <a:xfrm>
            <a:off x="8001647" y="1139944"/>
            <a:ext cx="4091359" cy="830997"/>
          </a:xfrm>
          <a:prstGeom prst="rect">
            <a:avLst/>
          </a:prstGeom>
        </p:spPr>
        <p:txBody>
          <a:bodyPr wrap="square">
            <a:spAutoFit/>
          </a:bodyPr>
          <a:lstStyle/>
          <a:p>
            <a:pPr algn="ctr"/>
            <a:r>
              <a:rPr lang="en-US" sz="2400" b="1" dirty="0"/>
              <a:t>DATASET:</a:t>
            </a:r>
            <a:r>
              <a:rPr lang="en-US" sz="2400" dirty="0"/>
              <a:t> ~ 400 impurities in </a:t>
            </a:r>
            <a:r>
              <a:rPr lang="en-US" sz="2400" dirty="0" err="1"/>
              <a:t>CdTe</a:t>
            </a:r>
            <a:r>
              <a:rPr lang="en-US" sz="2400" dirty="0"/>
              <a:t>, </a:t>
            </a:r>
            <a:r>
              <a:rPr lang="en-US" sz="2400" dirty="0" err="1"/>
              <a:t>CdSe</a:t>
            </a:r>
            <a:r>
              <a:rPr lang="en-US" sz="2400" dirty="0"/>
              <a:t> and </a:t>
            </a:r>
            <a:r>
              <a:rPr lang="en-US" sz="2400" dirty="0" err="1"/>
              <a:t>CdS</a:t>
            </a:r>
            <a:r>
              <a:rPr lang="en-US" sz="2400" dirty="0"/>
              <a:t>.</a:t>
            </a:r>
          </a:p>
        </p:txBody>
      </p:sp>
      <p:grpSp>
        <p:nvGrpSpPr>
          <p:cNvPr id="15" name="Group 14">
            <a:extLst>
              <a:ext uri="{FF2B5EF4-FFF2-40B4-BE49-F238E27FC236}">
                <a16:creationId xmlns:a16="http://schemas.microsoft.com/office/drawing/2014/main" id="{637C787C-CCBA-FE4D-9EF8-2494E01B62D0}"/>
              </a:ext>
            </a:extLst>
          </p:cNvPr>
          <p:cNvGrpSpPr/>
          <p:nvPr/>
        </p:nvGrpSpPr>
        <p:grpSpPr>
          <a:xfrm>
            <a:off x="1488080" y="3463950"/>
            <a:ext cx="9237705" cy="3268324"/>
            <a:chOff x="1488080" y="3463950"/>
            <a:chExt cx="9237705" cy="3268324"/>
          </a:xfrm>
        </p:grpSpPr>
        <p:pic>
          <p:nvPicPr>
            <p:cNvPr id="9" name="Picture 8">
              <a:extLst>
                <a:ext uri="{FF2B5EF4-FFF2-40B4-BE49-F238E27FC236}">
                  <a16:creationId xmlns:a16="http://schemas.microsoft.com/office/drawing/2014/main" id="{2B26290E-2B19-B14D-B6CC-6C0937A66A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8048" y="3463950"/>
              <a:ext cx="3097504" cy="2286000"/>
            </a:xfrm>
            <a:prstGeom prst="rect">
              <a:avLst/>
            </a:prstGeom>
          </p:spPr>
        </p:pic>
        <p:sp>
          <p:nvSpPr>
            <p:cNvPr id="3" name="TextBox 2">
              <a:extLst>
                <a:ext uri="{FF2B5EF4-FFF2-40B4-BE49-F238E27FC236}">
                  <a16:creationId xmlns:a16="http://schemas.microsoft.com/office/drawing/2014/main" id="{55E8544F-3BD6-EE45-89EC-131AA0C1F471}"/>
                </a:ext>
              </a:extLst>
            </p:cNvPr>
            <p:cNvSpPr txBox="1"/>
            <p:nvPr/>
          </p:nvSpPr>
          <p:spPr>
            <a:xfrm>
              <a:off x="1488080" y="5808944"/>
              <a:ext cx="3317440" cy="923330"/>
            </a:xfrm>
            <a:prstGeom prst="rect">
              <a:avLst/>
            </a:prstGeom>
            <a:noFill/>
          </p:spPr>
          <p:txBody>
            <a:bodyPr wrap="square" rtlCol="0">
              <a:spAutoFit/>
            </a:bodyPr>
            <a:lstStyle/>
            <a:p>
              <a:pPr algn="ctr"/>
              <a:r>
                <a:rPr lang="en-US" dirty="0"/>
                <a:t>Impurity simulated in an 8 atom unit cell; two orders of magnitude cheaper calculation</a:t>
              </a:r>
            </a:p>
          </p:txBody>
        </p:sp>
        <p:pic>
          <p:nvPicPr>
            <p:cNvPr id="14" name="Image" descr="Image">
              <a:extLst>
                <a:ext uri="{FF2B5EF4-FFF2-40B4-BE49-F238E27FC236}">
                  <a16:creationId xmlns:a16="http://schemas.microsoft.com/office/drawing/2014/main" id="{D87DF721-F38F-1043-B9CB-A5E8F2528A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70074" y="3501686"/>
              <a:ext cx="2555711" cy="2560320"/>
            </a:xfrm>
            <a:prstGeom prst="rect">
              <a:avLst/>
            </a:prstGeom>
            <a:ln w="12700">
              <a:miter lim="400000"/>
            </a:ln>
          </p:spPr>
        </p:pic>
      </p:grpSp>
    </p:spTree>
    <p:extLst>
      <p:ext uri="{BB962C8B-B14F-4D97-AF65-F5344CB8AC3E}">
        <p14:creationId xmlns:p14="http://schemas.microsoft.com/office/powerpoint/2010/main" val="2387310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2CC472-ADA2-1D47-AB8C-944160FF4347}"/>
              </a:ext>
            </a:extLst>
          </p:cNvPr>
          <p:cNvSpPr>
            <a:spLocks noGrp="1"/>
          </p:cNvSpPr>
          <p:nvPr>
            <p:ph type="sldNum" sz="quarter" idx="2"/>
          </p:nvPr>
        </p:nvSpPr>
        <p:spPr/>
        <p:txBody>
          <a:bodyPr/>
          <a:lstStyle/>
          <a:p>
            <a:fld id="{86CB4B4D-7CA3-9044-876B-883B54F8677D}" type="slidenum">
              <a:rPr lang="en-US" smtClean="0"/>
              <a:t>7</a:t>
            </a:fld>
            <a:endParaRPr lang="en-US"/>
          </a:p>
        </p:txBody>
      </p:sp>
      <p:graphicFrame>
        <p:nvGraphicFramePr>
          <p:cNvPr id="5" name="Table 4">
            <a:extLst>
              <a:ext uri="{FF2B5EF4-FFF2-40B4-BE49-F238E27FC236}">
                <a16:creationId xmlns:a16="http://schemas.microsoft.com/office/drawing/2014/main" id="{3D0DAFBB-82F5-034F-86AC-66A923CD6195}"/>
              </a:ext>
            </a:extLst>
          </p:cNvPr>
          <p:cNvGraphicFramePr>
            <a:graphicFrameLocks noGrp="1"/>
          </p:cNvGraphicFramePr>
          <p:nvPr>
            <p:extLst>
              <p:ext uri="{D42A27DB-BD31-4B8C-83A1-F6EECF244321}">
                <p14:modId xmlns:p14="http://schemas.microsoft.com/office/powerpoint/2010/main" val="2275332793"/>
              </p:ext>
            </p:extLst>
          </p:nvPr>
        </p:nvGraphicFramePr>
        <p:xfrm>
          <a:off x="514349" y="1011255"/>
          <a:ext cx="11163302" cy="4325988"/>
        </p:xfrm>
        <a:graphic>
          <a:graphicData uri="http://schemas.openxmlformats.org/drawingml/2006/table">
            <a:tbl>
              <a:tblPr>
                <a:tableStyleId>{5C22544A-7EE6-4342-B048-85BDC9FD1C3A}</a:tableStyleId>
              </a:tblPr>
              <a:tblGrid>
                <a:gridCol w="848503">
                  <a:extLst>
                    <a:ext uri="{9D8B030D-6E8A-4147-A177-3AD203B41FA5}">
                      <a16:colId xmlns:a16="http://schemas.microsoft.com/office/drawing/2014/main" val="719629949"/>
                    </a:ext>
                  </a:extLst>
                </a:gridCol>
                <a:gridCol w="1177515">
                  <a:extLst>
                    <a:ext uri="{9D8B030D-6E8A-4147-A177-3AD203B41FA5}">
                      <a16:colId xmlns:a16="http://schemas.microsoft.com/office/drawing/2014/main" val="3921114565"/>
                    </a:ext>
                  </a:extLst>
                </a:gridCol>
                <a:gridCol w="692656">
                  <a:extLst>
                    <a:ext uri="{9D8B030D-6E8A-4147-A177-3AD203B41FA5}">
                      <a16:colId xmlns:a16="http://schemas.microsoft.com/office/drawing/2014/main" val="816289536"/>
                    </a:ext>
                  </a:extLst>
                </a:gridCol>
                <a:gridCol w="1254136">
                  <a:extLst>
                    <a:ext uri="{9D8B030D-6E8A-4147-A177-3AD203B41FA5}">
                      <a16:colId xmlns:a16="http://schemas.microsoft.com/office/drawing/2014/main" val="391643920"/>
                    </a:ext>
                  </a:extLst>
                </a:gridCol>
                <a:gridCol w="1234911">
                  <a:extLst>
                    <a:ext uri="{9D8B030D-6E8A-4147-A177-3AD203B41FA5}">
                      <a16:colId xmlns:a16="http://schemas.microsoft.com/office/drawing/2014/main" val="2012749420"/>
                    </a:ext>
                  </a:extLst>
                </a:gridCol>
                <a:gridCol w="1065229">
                  <a:extLst>
                    <a:ext uri="{9D8B030D-6E8A-4147-A177-3AD203B41FA5}">
                      <a16:colId xmlns:a16="http://schemas.microsoft.com/office/drawing/2014/main" val="3895780334"/>
                    </a:ext>
                  </a:extLst>
                </a:gridCol>
                <a:gridCol w="886120">
                  <a:extLst>
                    <a:ext uri="{9D8B030D-6E8A-4147-A177-3AD203B41FA5}">
                      <a16:colId xmlns:a16="http://schemas.microsoft.com/office/drawing/2014/main" val="369222418"/>
                    </a:ext>
                  </a:extLst>
                </a:gridCol>
                <a:gridCol w="499620">
                  <a:extLst>
                    <a:ext uri="{9D8B030D-6E8A-4147-A177-3AD203B41FA5}">
                      <a16:colId xmlns:a16="http://schemas.microsoft.com/office/drawing/2014/main" val="2884676036"/>
                    </a:ext>
                  </a:extLst>
                </a:gridCol>
                <a:gridCol w="1074656">
                  <a:extLst>
                    <a:ext uri="{9D8B030D-6E8A-4147-A177-3AD203B41FA5}">
                      <a16:colId xmlns:a16="http://schemas.microsoft.com/office/drawing/2014/main" val="192635431"/>
                    </a:ext>
                  </a:extLst>
                </a:gridCol>
                <a:gridCol w="1036948">
                  <a:extLst>
                    <a:ext uri="{9D8B030D-6E8A-4147-A177-3AD203B41FA5}">
                      <a16:colId xmlns:a16="http://schemas.microsoft.com/office/drawing/2014/main" val="1636743313"/>
                    </a:ext>
                  </a:extLst>
                </a:gridCol>
                <a:gridCol w="1393008">
                  <a:extLst>
                    <a:ext uri="{9D8B030D-6E8A-4147-A177-3AD203B41FA5}">
                      <a16:colId xmlns:a16="http://schemas.microsoft.com/office/drawing/2014/main" val="322387262"/>
                    </a:ext>
                  </a:extLst>
                </a:gridCol>
              </a:tblGrid>
              <a:tr h="227657">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CdX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Doping Site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M</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Ion. </a:t>
                      </a:r>
                      <a:r>
                        <a:rPr lang="en-US" sz="1200" b="1" u="none" strike="noStrike" dirty="0" err="1">
                          <a:solidFill>
                            <a:srgbClr val="000000"/>
                          </a:solidFill>
                          <a:effectLst/>
                          <a:latin typeface="Arial" panose="020B0604020202020204" pitchFamily="34" charset="0"/>
                          <a:cs typeface="Arial" panose="020B0604020202020204" pitchFamily="34" charset="0"/>
                        </a:rPr>
                        <a:t>En</a:t>
                      </a:r>
                      <a:r>
                        <a:rPr lang="en-US" sz="1200" b="1" u="none" strike="noStrike" dirty="0">
                          <a:solidFill>
                            <a:srgbClr val="000000"/>
                          </a:solidFill>
                          <a:effectLst/>
                          <a:latin typeface="Arial" panose="020B060402020202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At. Rad.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Delta EN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Delta Val.</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CBM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a:t>
                      </a:r>
                      <a:r>
                        <a:rPr lang="en-US" sz="1200" b="1" i="0" u="none" strike="noStrike" dirty="0">
                          <a:solidFill>
                            <a:srgbClr val="000000"/>
                          </a:solidFill>
                          <a:effectLst/>
                          <a:latin typeface="Arial" panose="020B0604020202020204" pitchFamily="34" charset="0"/>
                          <a:cs typeface="Arial" panose="020B0604020202020204" pitchFamily="34" charset="0"/>
                        </a:rPr>
                        <a:t>∆H(Mod)</a:t>
                      </a:r>
                    </a:p>
                  </a:txBody>
                  <a:tcPr marL="5778" marR="5778" marT="5778"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u="none" strike="noStrike" dirty="0" err="1">
                          <a:solidFill>
                            <a:srgbClr val="000000"/>
                          </a:solidFill>
                          <a:effectLst/>
                          <a:latin typeface="Arial" panose="020B0604020202020204" pitchFamily="34" charset="0"/>
                          <a:cs typeface="Arial" panose="020B0604020202020204" pitchFamily="34" charset="0"/>
                        </a:rPr>
                        <a:t>Unit_cell_def</a:t>
                      </a:r>
                      <a:r>
                        <a:rPr lang="en-US" sz="1200" b="1" u="none" strike="noStrike" dirty="0">
                          <a:solidFill>
                            <a:srgbClr val="000000"/>
                          </a:solidFill>
                          <a:effectLst/>
                          <a:latin typeface="Arial" panose="020B0604020202020204" pitchFamily="34" charset="0"/>
                          <a:cs typeface="Arial" panose="020B0604020202020204" pitchFamily="34" charset="0"/>
                        </a:rPr>
                        <a:t> </a:t>
                      </a:r>
                      <a:r>
                        <a:rPr lang="en-US" sz="1200" b="1" i="0" u="none" strike="noStrike" dirty="0">
                          <a:solidFill>
                            <a:srgbClr val="000000"/>
                          </a:solidFill>
                          <a:effectLst/>
                          <a:latin typeface="Arial" panose="020B0604020202020204" pitchFamily="34" charset="0"/>
                          <a:cs typeface="Arial" panose="020B0604020202020204" pitchFamily="34" charset="0"/>
                        </a:rPr>
                        <a:t>∆H(X-rich)</a:t>
                      </a:r>
                    </a:p>
                  </a:txBody>
                  <a:tcPr marL="5778" marR="5778" marT="5778" marB="0" anchor="b"/>
                </a:tc>
                <a:extLst>
                  <a:ext uri="{0D108BD9-81ED-4DB2-BD59-A6C34878D82A}">
                    <a16:rowId xmlns:a16="http://schemas.microsoft.com/office/drawing/2014/main" val="242065740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N</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-347.5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0.061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1.048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71054796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-371.9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0.411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1.316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1.173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1.083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582764104"/>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M_i_Te_site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Rh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-448.9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1.647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1.942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1.965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736374782"/>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Re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-464.7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2.140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2.326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2.481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0758795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Si</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-492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1.181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53582773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Be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31.7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2.718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0.770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0.651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42375206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2.907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38429060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M_i_Te_site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2.995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76150733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Cu</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dirty="0">
                          <a:solidFill>
                            <a:srgbClr val="000000"/>
                          </a:solidFill>
                          <a:effectLst/>
                          <a:latin typeface="Arial" panose="020B0604020202020204" pitchFamily="34" charset="0"/>
                          <a:cs typeface="Arial" panose="020B0604020202020204" pitchFamily="34" charset="0"/>
                        </a:rPr>
                        <a:t>-318.2</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2.995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1.277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2507133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-364.8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0.731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2.897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1.807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1.808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029959284"/>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-67.1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3.300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3.320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2.846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750889896"/>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Hg</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-290.1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-0.059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0.954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1.214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2546455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Cu</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-288.9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3.032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0.757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3005606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Cl</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-309.4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0.171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3.327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0.723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0.920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239257741"/>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Sr</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-278.4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0.221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2.854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0.796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520316015"/>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218.7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-0.579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3.506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5.499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5.025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103397187"/>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M_i_Cd_site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-81.3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3.408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1.755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1.281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5969439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O</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-105.6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3.541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0.897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0.737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788295252"/>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0.131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3.491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1.076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1.077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4340001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M_i_Se_site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-152.2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0.261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0.64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3.457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0.980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0.981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1859020048"/>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534.6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-0.569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1.35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2.140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4.523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3.970</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3810714480"/>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M_Cd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Pb</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144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-0.209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2.945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2.574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2.045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77782889"/>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M_i_old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Pt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79.3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-0.099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0.47</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3.116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1.953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1.502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4095690473"/>
                  </a:ext>
                </a:extLst>
              </a:tr>
              <a:tr h="123266">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CdS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M_S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0.101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0.36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3.375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4.104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r>
                        <a:rPr lang="en-US" sz="1000" u="none" strike="noStrike">
                          <a:solidFill>
                            <a:srgbClr val="000000"/>
                          </a:solidFill>
                          <a:effectLst/>
                          <a:latin typeface="Arial" panose="020B0604020202020204" pitchFamily="34" charset="0"/>
                          <a:cs typeface="Arial" panose="020B0604020202020204" pitchFamily="34" charset="0"/>
                        </a:rPr>
                        <a:t>4.342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2946152978"/>
                  </a:ext>
                </a:extLst>
              </a:tr>
              <a:tr h="123266">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778" marR="5778" marT="5778" marB="0" anchor="b"/>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778" marR="5778" marT="5778" marB="0" anchor="b"/>
                </a:tc>
                <a:extLst>
                  <a:ext uri="{0D108BD9-81ED-4DB2-BD59-A6C34878D82A}">
                    <a16:rowId xmlns:a16="http://schemas.microsoft.com/office/drawing/2014/main" val="731170228"/>
                  </a:ext>
                </a:extLst>
              </a:tr>
            </a:tbl>
          </a:graphicData>
        </a:graphic>
      </p:graphicFrame>
      <p:sp>
        <p:nvSpPr>
          <p:cNvPr id="6" name="Title 12">
            <a:extLst>
              <a:ext uri="{FF2B5EF4-FFF2-40B4-BE49-F238E27FC236}">
                <a16:creationId xmlns:a16="http://schemas.microsoft.com/office/drawing/2014/main" id="{160B7D37-ADEF-704B-B8E9-A11165D6CCCE}"/>
              </a:ext>
            </a:extLst>
          </p:cNvPr>
          <p:cNvSpPr>
            <a:spLocks noGrp="1"/>
          </p:cNvSpPr>
          <p:nvPr>
            <p:ph type="title"/>
          </p:nvPr>
        </p:nvSpPr>
        <p:spPr>
          <a:xfrm>
            <a:off x="312821" y="168442"/>
            <a:ext cx="11879179" cy="671079"/>
          </a:xfrm>
        </p:spPr>
        <p:txBody>
          <a:bodyPr/>
          <a:lstStyle/>
          <a:p>
            <a:pPr algn="ctr"/>
            <a:r>
              <a:rPr lang="en-US" sz="3600" dirty="0">
                <a:solidFill>
                  <a:srgbClr val="000000"/>
                </a:solidFill>
                <a:latin typeface="Helvetica" pitchFamily="2" charset="0"/>
              </a:rPr>
              <a:t>Descriptors for Machine Learning</a:t>
            </a:r>
            <a:endParaRPr lang="en-US" sz="3600" baseline="-25000" dirty="0">
              <a:solidFill>
                <a:srgbClr val="000000"/>
              </a:solidFill>
              <a:latin typeface="Arial" panose="020B0604020202020204" pitchFamily="34" charset="0"/>
              <a:ea typeface="Helvetica" charset="0"/>
              <a:cs typeface="Arial" panose="020B0604020202020204" pitchFamily="34" charset="0"/>
            </a:endParaRPr>
          </a:p>
        </p:txBody>
      </p:sp>
      <p:sp>
        <p:nvSpPr>
          <p:cNvPr id="7" name="TextBox 6">
            <a:extLst>
              <a:ext uri="{FF2B5EF4-FFF2-40B4-BE49-F238E27FC236}">
                <a16:creationId xmlns:a16="http://schemas.microsoft.com/office/drawing/2014/main" id="{22869EAF-1DEB-FB4F-8275-0A7530B88453}"/>
              </a:ext>
            </a:extLst>
          </p:cNvPr>
          <p:cNvSpPr txBox="1"/>
          <p:nvPr/>
        </p:nvSpPr>
        <p:spPr>
          <a:xfrm>
            <a:off x="2743160" y="5576491"/>
            <a:ext cx="6705682" cy="1015663"/>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Descriptor Set 1:</a:t>
            </a:r>
            <a:r>
              <a:rPr lang="en-US" sz="2000" dirty="0">
                <a:latin typeface="Arial" panose="020B0604020202020204" pitchFamily="34" charset="0"/>
                <a:cs typeface="Arial" panose="020B0604020202020204" pitchFamily="34" charset="0"/>
              </a:rPr>
              <a:t> Elemental Properties (14 features)</a:t>
            </a:r>
            <a:endParaRPr lang="en-US" sz="1200"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Descriptor Set 2:</a:t>
            </a:r>
            <a:r>
              <a:rPr lang="en-US" sz="2000" dirty="0">
                <a:latin typeface="Arial" panose="020B0604020202020204" pitchFamily="34" charset="0"/>
                <a:cs typeface="Arial" panose="020B0604020202020204" pitchFamily="34" charset="0"/>
              </a:rPr>
              <a:t> Unit Cell Defect Properties (5 features)</a:t>
            </a:r>
          </a:p>
          <a:p>
            <a:pPr algn="ctr"/>
            <a:r>
              <a:rPr lang="en-US" sz="2000" b="1" dirty="0">
                <a:latin typeface="Arial" panose="020B0604020202020204" pitchFamily="34" charset="0"/>
                <a:cs typeface="Arial" panose="020B0604020202020204" pitchFamily="34" charset="0"/>
              </a:rPr>
              <a:t>Descriptor Set 3:</a:t>
            </a:r>
            <a:r>
              <a:rPr lang="en-US" sz="2000" dirty="0">
                <a:latin typeface="Arial" panose="020B0604020202020204" pitchFamily="34" charset="0"/>
                <a:cs typeface="Arial" panose="020B0604020202020204" pitchFamily="34" charset="0"/>
              </a:rPr>
              <a:t> Elemental + Unit Cell (19 features)</a:t>
            </a:r>
          </a:p>
        </p:txBody>
      </p:sp>
    </p:spTree>
    <p:extLst>
      <p:ext uri="{BB962C8B-B14F-4D97-AF65-F5344CB8AC3E}">
        <p14:creationId xmlns:p14="http://schemas.microsoft.com/office/powerpoint/2010/main" val="380101992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4">
            <a:extLst>
              <a:ext uri="{FF2B5EF4-FFF2-40B4-BE49-F238E27FC236}">
                <a16:creationId xmlns:a16="http://schemas.microsoft.com/office/drawing/2014/main" id="{5AB7B631-A0BC-7043-846D-8B624DE33BD5}"/>
              </a:ext>
            </a:extLst>
          </p:cNvPr>
          <p:cNvSpPr txBox="1">
            <a:spLocks/>
          </p:cNvSpPr>
          <p:nvPr/>
        </p:nvSpPr>
        <p:spPr>
          <a:xfrm>
            <a:off x="318656" y="179383"/>
            <a:ext cx="11873344" cy="761983"/>
          </a:xfrm>
          <a:prstGeom prst="rect">
            <a:avLst/>
          </a:prstGeom>
        </p:spPr>
        <p:txBody>
          <a:bodyPr vert="horz" lIns="0" tIns="0" rIns="0" bIns="0" rtlCol="0" anchor="t">
            <a:noAutofit/>
          </a:bodyPr>
          <a:lstStyle>
            <a:lvl1pPr algn="l" defTabSz="457200" rtl="0" eaLnBrk="1" latinLnBrk="0" hangingPunct="1">
              <a:lnSpc>
                <a:spcPct val="95000"/>
              </a:lnSpc>
              <a:spcBef>
                <a:spcPct val="0"/>
              </a:spcBef>
              <a:buNone/>
              <a:defRPr sz="3200" b="1" i="0" kern="1200" cap="none" baseline="0">
                <a:solidFill>
                  <a:schemeClr val="tx1">
                    <a:lumMod val="50000"/>
                  </a:schemeClr>
                </a:solidFill>
                <a:latin typeface="Arial Rounded MT Bold"/>
                <a:ea typeface="+mj-ea"/>
                <a:cs typeface="Arial Rounded MT Bold"/>
              </a:defRPr>
            </a:lvl1pPr>
          </a:lstStyle>
          <a:p>
            <a:pPr algn="ctr">
              <a:defRPr sz="5400"/>
            </a:pPr>
            <a:r>
              <a:rPr lang="en-US" sz="4200" dirty="0">
                <a:solidFill>
                  <a:srgbClr val="000000"/>
                </a:solidFill>
                <a:latin typeface="Helvetica" charset="0"/>
                <a:ea typeface="Helvetica" charset="0"/>
                <a:cs typeface="Helvetica" charset="0"/>
              </a:rPr>
              <a:t>Random Forest: Formation Enthalpy</a:t>
            </a:r>
            <a:endParaRPr lang="en-US" sz="4200" dirty="0">
              <a:solidFill>
                <a:srgbClr val="000000"/>
              </a:solidFill>
              <a:latin typeface="Helvetica" pitchFamily="2" charset="0"/>
            </a:endParaRPr>
          </a:p>
        </p:txBody>
      </p:sp>
      <p:pic>
        <p:nvPicPr>
          <p:cNvPr id="23" name="Picture 22">
            <a:extLst>
              <a:ext uri="{FF2B5EF4-FFF2-40B4-BE49-F238E27FC236}">
                <a16:creationId xmlns:a16="http://schemas.microsoft.com/office/drawing/2014/main" id="{DE7C9AF2-76D7-5F4F-A923-FC9645DD1335}"/>
              </a:ext>
            </a:extLst>
          </p:cNvPr>
          <p:cNvPicPr>
            <a:picLocks noChangeAspect="1"/>
          </p:cNvPicPr>
          <p:nvPr/>
        </p:nvPicPr>
        <p:blipFill>
          <a:blip r:embed="rId2"/>
          <a:stretch>
            <a:fillRect/>
          </a:stretch>
        </p:blipFill>
        <p:spPr>
          <a:xfrm>
            <a:off x="379565" y="1868665"/>
            <a:ext cx="5791200" cy="3474720"/>
          </a:xfrm>
          <a:prstGeom prst="rect">
            <a:avLst/>
          </a:prstGeom>
        </p:spPr>
      </p:pic>
      <p:pic>
        <p:nvPicPr>
          <p:cNvPr id="24" name="Picture 23">
            <a:extLst>
              <a:ext uri="{FF2B5EF4-FFF2-40B4-BE49-F238E27FC236}">
                <a16:creationId xmlns:a16="http://schemas.microsoft.com/office/drawing/2014/main" id="{A107928D-DB00-E546-AEDF-FD5B5D17DFA1}"/>
              </a:ext>
            </a:extLst>
          </p:cNvPr>
          <p:cNvPicPr>
            <a:picLocks noChangeAspect="1"/>
          </p:cNvPicPr>
          <p:nvPr/>
        </p:nvPicPr>
        <p:blipFill>
          <a:blip r:embed="rId3"/>
          <a:stretch>
            <a:fillRect/>
          </a:stretch>
        </p:blipFill>
        <p:spPr>
          <a:xfrm>
            <a:off x="6324596" y="1868665"/>
            <a:ext cx="5791200" cy="3474720"/>
          </a:xfrm>
          <a:prstGeom prst="rect">
            <a:avLst/>
          </a:prstGeom>
        </p:spPr>
      </p:pic>
      <p:sp>
        <p:nvSpPr>
          <p:cNvPr id="25" name="TextBox 24">
            <a:extLst>
              <a:ext uri="{FF2B5EF4-FFF2-40B4-BE49-F238E27FC236}">
                <a16:creationId xmlns:a16="http://schemas.microsoft.com/office/drawing/2014/main" id="{A24989A4-E54D-114E-8C61-134833049D89}"/>
              </a:ext>
            </a:extLst>
          </p:cNvPr>
          <p:cNvSpPr txBox="1"/>
          <p:nvPr/>
        </p:nvSpPr>
        <p:spPr>
          <a:xfrm>
            <a:off x="1786275" y="1101546"/>
            <a:ext cx="89381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Models trained for </a:t>
            </a:r>
            <a:r>
              <a:rPr lang="en-US" sz="2400" dirty="0"/>
              <a:t>∆H (Cd-rich)</a:t>
            </a:r>
            <a:r>
              <a:rPr lang="en-US" sz="2400" dirty="0">
                <a:latin typeface="Arial" panose="020B0604020202020204" pitchFamily="34" charset="0"/>
                <a:cs typeface="Arial" panose="020B0604020202020204" pitchFamily="34" charset="0"/>
              </a:rPr>
              <a:t> on </a:t>
            </a:r>
            <a:r>
              <a:rPr lang="en-US" sz="2400" dirty="0" err="1">
                <a:latin typeface="Arial" panose="020B0604020202020204" pitchFamily="34" charset="0"/>
                <a:cs typeface="Arial" panose="020B0604020202020204" pitchFamily="34" charset="0"/>
              </a:rPr>
              <a:t>CdTe+CdSe+CdS</a:t>
            </a:r>
            <a:r>
              <a:rPr lang="en-US" sz="2400" dirty="0">
                <a:latin typeface="Arial" panose="020B0604020202020204" pitchFamily="34" charset="0"/>
                <a:cs typeface="Arial" panose="020B0604020202020204" pitchFamily="34" charset="0"/>
              </a:rPr>
              <a:t> data</a:t>
            </a:r>
          </a:p>
        </p:txBody>
      </p:sp>
      <p:sp>
        <p:nvSpPr>
          <p:cNvPr id="27" name="TextBox 26">
            <a:extLst>
              <a:ext uri="{FF2B5EF4-FFF2-40B4-BE49-F238E27FC236}">
                <a16:creationId xmlns:a16="http://schemas.microsoft.com/office/drawing/2014/main" id="{9E588774-6A88-B74E-BD0F-2512C60EED10}"/>
              </a:ext>
            </a:extLst>
          </p:cNvPr>
          <p:cNvSpPr txBox="1"/>
          <p:nvPr/>
        </p:nvSpPr>
        <p:spPr>
          <a:xfrm>
            <a:off x="318656" y="5648839"/>
            <a:ext cx="11873344" cy="461665"/>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Elemental properties + unit cell defect properties lead to best models.</a:t>
            </a:r>
          </a:p>
        </p:txBody>
      </p:sp>
      <p:sp>
        <p:nvSpPr>
          <p:cNvPr id="2" name="Slide Number Placeholder 1">
            <a:extLst>
              <a:ext uri="{FF2B5EF4-FFF2-40B4-BE49-F238E27FC236}">
                <a16:creationId xmlns:a16="http://schemas.microsoft.com/office/drawing/2014/main" id="{92B66286-97B0-614E-8461-C3C2D2105568}"/>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9" name="TextBox 8">
            <a:extLst>
              <a:ext uri="{FF2B5EF4-FFF2-40B4-BE49-F238E27FC236}">
                <a16:creationId xmlns:a16="http://schemas.microsoft.com/office/drawing/2014/main" id="{4D70CF60-6654-1B43-A52F-07CE485BCB69}"/>
              </a:ext>
            </a:extLst>
          </p:cNvPr>
          <p:cNvSpPr txBox="1"/>
          <p:nvPr/>
        </p:nvSpPr>
        <p:spPr>
          <a:xfrm>
            <a:off x="797956" y="6276065"/>
            <a:ext cx="10914743" cy="369332"/>
          </a:xfrm>
          <a:prstGeom prst="rect">
            <a:avLst/>
          </a:prstGeom>
          <a:noFill/>
        </p:spPr>
        <p:txBody>
          <a:bodyPr wrap="square" rtlCol="0">
            <a:spAutoFit/>
          </a:bodyPr>
          <a:lstStyle/>
          <a:p>
            <a:pPr algn="ctr"/>
            <a:r>
              <a:rPr lang="en-US" dirty="0"/>
              <a:t>"Machine-learned impurity level prediction for Cd chalcogenides”, </a:t>
            </a:r>
            <a:r>
              <a:rPr lang="en-US" i="1" dirty="0" err="1"/>
              <a:t>npj</a:t>
            </a:r>
            <a:r>
              <a:rPr lang="en-US" i="1" dirty="0"/>
              <a:t> </a:t>
            </a:r>
            <a:r>
              <a:rPr lang="en-US" i="1" dirty="0" err="1"/>
              <a:t>Comput</a:t>
            </a:r>
            <a:r>
              <a:rPr lang="en-US" i="1" dirty="0"/>
              <a:t>. Mater.</a:t>
            </a:r>
            <a:r>
              <a:rPr lang="en-US" dirty="0"/>
              <a:t> (2020).</a:t>
            </a:r>
          </a:p>
        </p:txBody>
      </p:sp>
    </p:spTree>
    <p:extLst>
      <p:ext uri="{BB962C8B-B14F-4D97-AF65-F5344CB8AC3E}">
        <p14:creationId xmlns:p14="http://schemas.microsoft.com/office/powerpoint/2010/main" val="23021464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theme/theme1.xml><?xml version="1.0" encoding="utf-8"?>
<a:theme xmlns:a="http://schemas.openxmlformats.org/drawingml/2006/main" name="presentation_4x3">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presentation_4x3.potx</Template>
  <TotalTime>24868</TotalTime>
  <Words>1976</Words>
  <Application>Microsoft Macintosh PowerPoint</Application>
  <PresentationFormat>Widescreen</PresentationFormat>
  <Paragraphs>690</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Rounded MT Bold</vt:lpstr>
      <vt:lpstr>Calibri</vt:lpstr>
      <vt:lpstr>Helvetica</vt:lpstr>
      <vt:lpstr>Wingdings</vt:lpstr>
      <vt:lpstr>presentation_4x3</vt:lpstr>
      <vt:lpstr>Machine Learning Framework for Impurity Level Prediction in Semiconductors</vt:lpstr>
      <vt:lpstr>Overview</vt:lpstr>
      <vt:lpstr>Impurity Levels in Semiconductors</vt:lpstr>
      <vt:lpstr>Predicting Impurity Behavior in Semiconductors</vt:lpstr>
      <vt:lpstr>PowerPoint Presentation</vt:lpstr>
      <vt:lpstr>DFT Dataset for Machine Learning</vt:lpstr>
      <vt:lpstr>PowerPoint Presentation</vt:lpstr>
      <vt:lpstr>Descriptors for Machine Learning</vt:lpstr>
      <vt:lpstr>PowerPoint Presentation</vt:lpstr>
      <vt:lpstr>PowerPoint Presentation</vt:lpstr>
      <vt:lpstr>PowerPoint Presentation</vt:lpstr>
      <vt:lpstr>PowerPoint Presentation</vt:lpstr>
      <vt:lpstr>PowerPoint Presentation</vt:lpstr>
      <vt:lpstr>Acknowledgements</vt:lpstr>
      <vt:lpstr>THANK YOU</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Microsoft Office User</cp:lastModifiedBy>
  <cp:revision>2502</cp:revision>
  <cp:lastPrinted>2019-02-27T22:55:44Z</cp:lastPrinted>
  <dcterms:created xsi:type="dcterms:W3CDTF">2015-11-17T23:08:18Z</dcterms:created>
  <dcterms:modified xsi:type="dcterms:W3CDTF">2020-08-25T19:02:40Z</dcterms:modified>
</cp:coreProperties>
</file>